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4"/>
  </p:sldMasterIdLst>
  <p:notesMasterIdLst>
    <p:notesMasterId r:id="rId6"/>
  </p:notesMasterIdLst>
  <p:sldIdLst>
    <p:sldId id="256" r:id="rId5"/>
  </p:sldIdLst>
  <p:sldSz cx="32918400" cy="21945600"/>
  <p:notesSz cx="6858000" cy="9144000"/>
  <p:defaultTextStyle>
    <a:defPPr>
      <a:defRPr lang="en-US"/>
    </a:defPPr>
    <a:lvl1pPr marL="0" algn="l" defTabSz="2632233" rtl="0" eaLnBrk="1" latinLnBrk="0" hangingPunct="1">
      <a:defRPr sz="5184" kern="1200">
        <a:solidFill>
          <a:schemeClr val="tx1"/>
        </a:solidFill>
        <a:latin typeface="+mn-lt"/>
        <a:ea typeface="+mn-ea"/>
        <a:cs typeface="+mn-cs"/>
      </a:defRPr>
    </a:lvl1pPr>
    <a:lvl2pPr marL="1316116" algn="l" defTabSz="2632233" rtl="0" eaLnBrk="1" latinLnBrk="0" hangingPunct="1">
      <a:defRPr sz="5184" kern="1200">
        <a:solidFill>
          <a:schemeClr val="tx1"/>
        </a:solidFill>
        <a:latin typeface="+mn-lt"/>
        <a:ea typeface="+mn-ea"/>
        <a:cs typeface="+mn-cs"/>
      </a:defRPr>
    </a:lvl2pPr>
    <a:lvl3pPr marL="2632233" algn="l" defTabSz="2632233" rtl="0" eaLnBrk="1" latinLnBrk="0" hangingPunct="1">
      <a:defRPr sz="5184" kern="1200">
        <a:solidFill>
          <a:schemeClr val="tx1"/>
        </a:solidFill>
        <a:latin typeface="+mn-lt"/>
        <a:ea typeface="+mn-ea"/>
        <a:cs typeface="+mn-cs"/>
      </a:defRPr>
    </a:lvl3pPr>
    <a:lvl4pPr marL="3948349" algn="l" defTabSz="2632233" rtl="0" eaLnBrk="1" latinLnBrk="0" hangingPunct="1">
      <a:defRPr sz="5184" kern="1200">
        <a:solidFill>
          <a:schemeClr val="tx1"/>
        </a:solidFill>
        <a:latin typeface="+mn-lt"/>
        <a:ea typeface="+mn-ea"/>
        <a:cs typeface="+mn-cs"/>
      </a:defRPr>
    </a:lvl4pPr>
    <a:lvl5pPr marL="5264465" algn="l" defTabSz="2632233" rtl="0" eaLnBrk="1" latinLnBrk="0" hangingPunct="1">
      <a:defRPr sz="5184" kern="1200">
        <a:solidFill>
          <a:schemeClr val="tx1"/>
        </a:solidFill>
        <a:latin typeface="+mn-lt"/>
        <a:ea typeface="+mn-ea"/>
        <a:cs typeface="+mn-cs"/>
      </a:defRPr>
    </a:lvl5pPr>
    <a:lvl6pPr marL="6580581" algn="l" defTabSz="2632233" rtl="0" eaLnBrk="1" latinLnBrk="0" hangingPunct="1">
      <a:defRPr sz="5184" kern="1200">
        <a:solidFill>
          <a:schemeClr val="tx1"/>
        </a:solidFill>
        <a:latin typeface="+mn-lt"/>
        <a:ea typeface="+mn-ea"/>
        <a:cs typeface="+mn-cs"/>
      </a:defRPr>
    </a:lvl6pPr>
    <a:lvl7pPr marL="7896695" algn="l" defTabSz="2632233" rtl="0" eaLnBrk="1" latinLnBrk="0" hangingPunct="1">
      <a:defRPr sz="5184" kern="1200">
        <a:solidFill>
          <a:schemeClr val="tx1"/>
        </a:solidFill>
        <a:latin typeface="+mn-lt"/>
        <a:ea typeface="+mn-ea"/>
        <a:cs typeface="+mn-cs"/>
      </a:defRPr>
    </a:lvl7pPr>
    <a:lvl8pPr marL="9212813" algn="l" defTabSz="2632233" rtl="0" eaLnBrk="1" latinLnBrk="0" hangingPunct="1">
      <a:defRPr sz="5184" kern="1200">
        <a:solidFill>
          <a:schemeClr val="tx1"/>
        </a:solidFill>
        <a:latin typeface="+mn-lt"/>
        <a:ea typeface="+mn-ea"/>
        <a:cs typeface="+mn-cs"/>
      </a:defRPr>
    </a:lvl8pPr>
    <a:lvl9pPr marL="10528928" algn="l" defTabSz="2632233" rtl="0" eaLnBrk="1" latinLnBrk="0" hangingPunct="1">
      <a:defRPr sz="5184"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912" userDrawn="1">
          <p15:clr>
            <a:srgbClr val="A4A3A4"/>
          </p15:clr>
        </p15:guide>
        <p15:guide id="2" pos="1036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7A9640B-5CB8-3233-4FCF-A7038D8BA3EA}" name="Grant Nielson" initials="GN" userId="S::98865859@nebraska.edu::b6cdf4a1-8240-4e00-8b49-05dfebb98651" providerId="AD"/>
  <p188:author id="{E6B583E0-587B-7A55-7BE8-F7E20479F690}" name="Saet-Byul Kim" initials="SK" userId="S::68144351@nebraska.edu::3ace461c-5406-4339-96cb-996bd6153d7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C0BF"/>
    <a:srgbClr val="005A38"/>
    <a:srgbClr val="FEFEFE"/>
    <a:srgbClr val="E676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9535"/>
    <p:restoredTop sz="94665"/>
  </p:normalViewPr>
  <p:slideViewPr>
    <p:cSldViewPr snapToGrid="0" snapToObjects="1" showGuides="1">
      <p:cViewPr>
        <p:scale>
          <a:sx n="72" d="100"/>
          <a:sy n="72" d="100"/>
        </p:scale>
        <p:origin x="144" y="-304"/>
      </p:cViewPr>
      <p:guideLst>
        <p:guide orient="horz" pos="6912"/>
        <p:guide pos="1036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https://d.docs.live.net/139994d958b15495/Documents/Southern%20Rust%20Chart.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Total</a:t>
            </a:r>
            <a:r>
              <a:rPr lang="en-US" baseline="0" dirty="0"/>
              <a:t> Estimated Corn Yield Loss - 2025</a:t>
            </a:r>
            <a:endParaRPr lang="en-US"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rgbClr val="E67632"/>
              </a:solidFill>
              <a:ln w="19050">
                <a:solidFill>
                  <a:schemeClr val="bg1"/>
                </a:solidFill>
              </a:ln>
              <a:effectLst/>
            </c:spPr>
            <c:extLst>
              <c:ext xmlns:c16="http://schemas.microsoft.com/office/drawing/2014/chart" uri="{C3380CC4-5D6E-409C-BE32-E72D297353CC}">
                <c16:uniqueId val="{00000001-EC4B-4E43-BCCF-689055813528}"/>
              </c:ext>
            </c:extLst>
          </c:dPt>
          <c:dPt>
            <c:idx val="1"/>
            <c:bubble3D val="0"/>
            <c:spPr>
              <a:solidFill>
                <a:schemeClr val="bg2">
                  <a:lumMod val="75000"/>
                </a:schemeClr>
              </a:solidFill>
              <a:ln w="19050">
                <a:solidFill>
                  <a:schemeClr val="lt1"/>
                </a:solidFill>
              </a:ln>
              <a:effectLst/>
            </c:spPr>
            <c:extLst>
              <c:ext xmlns:c16="http://schemas.microsoft.com/office/drawing/2014/chart" uri="{C3380CC4-5D6E-409C-BE32-E72D297353CC}">
                <c16:uniqueId val="{00000003-EC4B-4E43-BCCF-689055813528}"/>
              </c:ext>
            </c:extLst>
          </c:dPt>
          <c:dPt>
            <c:idx val="2"/>
            <c:bubble3D val="0"/>
            <c:explosion val="2"/>
            <c:spPr>
              <a:solidFill>
                <a:schemeClr val="tx1"/>
              </a:solidFill>
              <a:ln w="19050">
                <a:solidFill>
                  <a:schemeClr val="lt1"/>
                </a:solidFill>
              </a:ln>
              <a:effectLst/>
            </c:spPr>
            <c:extLst>
              <c:ext xmlns:c16="http://schemas.microsoft.com/office/drawing/2014/chart" uri="{C3380CC4-5D6E-409C-BE32-E72D297353CC}">
                <c16:uniqueId val="{00000005-EC4B-4E43-BCCF-689055813528}"/>
              </c:ext>
            </c:extLst>
          </c:dPt>
          <c:val>
            <c:numRef>
              <c:f>Sheet1!$A$2:$A$4</c:f>
              <c:numCache>
                <c:formatCode>General</c:formatCode>
                <c:ptCount val="3"/>
                <c:pt idx="0">
                  <c:v>0.375</c:v>
                </c:pt>
                <c:pt idx="1">
                  <c:v>0.62</c:v>
                </c:pt>
                <c:pt idx="2">
                  <c:v>5.0000000000000001E-3</c:v>
                </c:pt>
              </c:numCache>
            </c:numRef>
          </c:val>
          <c:extLst>
            <c:ext xmlns:c16="http://schemas.microsoft.com/office/drawing/2014/chart" uri="{C3380CC4-5D6E-409C-BE32-E72D297353CC}">
              <c16:uniqueId val="{00000006-EC4B-4E43-BCCF-68905581352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0.51967</cdr:x>
      <cdr:y>0.37022</cdr:y>
    </cdr:from>
    <cdr:to>
      <cdr:x>0.72648</cdr:x>
      <cdr:y>0.56095</cdr:y>
    </cdr:to>
    <cdr:sp macro="" textlink="">
      <cdr:nvSpPr>
        <cdr:cNvPr id="2" name="TextBox 23">
          <a:extLst xmlns:a="http://schemas.openxmlformats.org/drawingml/2006/main">
            <a:ext uri="{FF2B5EF4-FFF2-40B4-BE49-F238E27FC236}">
              <a16:creationId xmlns:a16="http://schemas.microsoft.com/office/drawing/2014/main" id="{4C55399A-6CB7-E320-1578-57C06D824609}"/>
            </a:ext>
          </a:extLst>
        </cdr:cNvPr>
        <cdr:cNvSpPr txBox="1"/>
      </cdr:nvSpPr>
      <cdr:spPr>
        <a:xfrm xmlns:a="http://schemas.openxmlformats.org/drawingml/2006/main">
          <a:off x="2363029" y="1015579"/>
          <a:ext cx="940402" cy="523220"/>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2633314" rtl="0" eaLnBrk="1" latinLnBrk="0" hangingPunct="1">
            <a:defRPr sz="5184" kern="1200">
              <a:solidFill>
                <a:schemeClr val="tx1"/>
              </a:solidFill>
              <a:latin typeface="+mn-lt"/>
              <a:ea typeface="+mn-ea"/>
              <a:cs typeface="+mn-cs"/>
            </a:defRPr>
          </a:lvl1pPr>
          <a:lvl2pPr marL="1316657" algn="l" defTabSz="2633314" rtl="0" eaLnBrk="1" latinLnBrk="0" hangingPunct="1">
            <a:defRPr sz="5184" kern="1200">
              <a:solidFill>
                <a:schemeClr val="tx1"/>
              </a:solidFill>
              <a:latin typeface="+mn-lt"/>
              <a:ea typeface="+mn-ea"/>
              <a:cs typeface="+mn-cs"/>
            </a:defRPr>
          </a:lvl2pPr>
          <a:lvl3pPr marL="2633314" algn="l" defTabSz="2633314" rtl="0" eaLnBrk="1" latinLnBrk="0" hangingPunct="1">
            <a:defRPr sz="5184" kern="1200">
              <a:solidFill>
                <a:schemeClr val="tx1"/>
              </a:solidFill>
              <a:latin typeface="+mn-lt"/>
              <a:ea typeface="+mn-ea"/>
              <a:cs typeface="+mn-cs"/>
            </a:defRPr>
          </a:lvl3pPr>
          <a:lvl4pPr marL="3949971" algn="l" defTabSz="2633314" rtl="0" eaLnBrk="1" latinLnBrk="0" hangingPunct="1">
            <a:defRPr sz="5184" kern="1200">
              <a:solidFill>
                <a:schemeClr val="tx1"/>
              </a:solidFill>
              <a:latin typeface="+mn-lt"/>
              <a:ea typeface="+mn-ea"/>
              <a:cs typeface="+mn-cs"/>
            </a:defRPr>
          </a:lvl4pPr>
          <a:lvl5pPr marL="5266628" algn="l" defTabSz="2633314" rtl="0" eaLnBrk="1" latinLnBrk="0" hangingPunct="1">
            <a:defRPr sz="5184" kern="1200">
              <a:solidFill>
                <a:schemeClr val="tx1"/>
              </a:solidFill>
              <a:latin typeface="+mn-lt"/>
              <a:ea typeface="+mn-ea"/>
              <a:cs typeface="+mn-cs"/>
            </a:defRPr>
          </a:lvl5pPr>
          <a:lvl6pPr marL="6583285" algn="l" defTabSz="2633314" rtl="0" eaLnBrk="1" latinLnBrk="0" hangingPunct="1">
            <a:defRPr sz="5184" kern="1200">
              <a:solidFill>
                <a:schemeClr val="tx1"/>
              </a:solidFill>
              <a:latin typeface="+mn-lt"/>
              <a:ea typeface="+mn-ea"/>
              <a:cs typeface="+mn-cs"/>
            </a:defRPr>
          </a:lvl6pPr>
          <a:lvl7pPr marL="7899942" algn="l" defTabSz="2633314" rtl="0" eaLnBrk="1" latinLnBrk="0" hangingPunct="1">
            <a:defRPr sz="5184" kern="1200">
              <a:solidFill>
                <a:schemeClr val="tx1"/>
              </a:solidFill>
              <a:latin typeface="+mn-lt"/>
              <a:ea typeface="+mn-ea"/>
              <a:cs typeface="+mn-cs"/>
            </a:defRPr>
          </a:lvl7pPr>
          <a:lvl8pPr marL="9216599" algn="l" defTabSz="2633314" rtl="0" eaLnBrk="1" latinLnBrk="0" hangingPunct="1">
            <a:defRPr sz="5184" kern="1200">
              <a:solidFill>
                <a:schemeClr val="tx1"/>
              </a:solidFill>
              <a:latin typeface="+mn-lt"/>
              <a:ea typeface="+mn-ea"/>
              <a:cs typeface="+mn-cs"/>
            </a:defRPr>
          </a:lvl8pPr>
          <a:lvl9pPr marL="10533256" algn="l" defTabSz="2633314" rtl="0" eaLnBrk="1" latinLnBrk="0" hangingPunct="1">
            <a:defRPr sz="5184" kern="1200">
              <a:solidFill>
                <a:schemeClr val="tx1"/>
              </a:solidFill>
              <a:latin typeface="+mn-lt"/>
              <a:ea typeface="+mn-ea"/>
              <a:cs typeface="+mn-cs"/>
            </a:defRPr>
          </a:lvl9pPr>
        </a:lstStyle>
        <a:p xmlns:a="http://schemas.openxmlformats.org/drawingml/2006/main">
          <a:r>
            <a:rPr lang="en-US" sz="1400" dirty="0">
              <a:latin typeface="Times New Roman" panose="02020603050405020304" pitchFamily="18" charset="0"/>
              <a:cs typeface="Times New Roman" panose="02020603050405020304" pitchFamily="18" charset="0"/>
            </a:rPr>
            <a:t>Southern Corn Rust</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696855-1E0A-4F1E-A012-02E8367B05FF}" type="datetimeFigureOut">
              <a:rPr lang="en-US" smtClean="0"/>
              <a:t>9/15/26</a:t>
            </a:fld>
            <a:endParaRPr lang="en-US"/>
          </a:p>
        </p:txBody>
      </p:sp>
      <p:sp>
        <p:nvSpPr>
          <p:cNvPr id="4" name="Slide Image Placeholder 3"/>
          <p:cNvSpPr>
            <a:spLocks noGrp="1" noRot="1" noChangeAspect="1"/>
          </p:cNvSpPr>
          <p:nvPr>
            <p:ph type="sldImg" idx="2"/>
          </p:nvPr>
        </p:nvSpPr>
        <p:spPr>
          <a:xfrm>
            <a:off x="1114425" y="1143000"/>
            <a:ext cx="462915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A85EC7-2D06-456E-BD9B-9384DB2CE465}" type="slidenum">
              <a:rPr lang="en-US" smtClean="0"/>
              <a:t>‹#›</a:t>
            </a:fld>
            <a:endParaRPr lang="en-US"/>
          </a:p>
        </p:txBody>
      </p:sp>
    </p:spTree>
    <p:extLst>
      <p:ext uri="{BB962C8B-B14F-4D97-AF65-F5344CB8AC3E}">
        <p14:creationId xmlns:p14="http://schemas.microsoft.com/office/powerpoint/2010/main" val="3790692750"/>
      </p:ext>
    </p:extLst>
  </p:cSld>
  <p:clrMap bg1="lt1" tx1="dk1" bg2="lt2" tx2="dk2" accent1="accent1" accent2="accent2" accent3="accent3" accent4="accent4" accent5="accent5" accent6="accent6" hlink="hlink" folHlink="folHlink"/>
  <p:notesStyle>
    <a:lvl1pPr marL="0" algn="l" defTabSz="913828" rtl="0" eaLnBrk="1" latinLnBrk="0" hangingPunct="1">
      <a:defRPr sz="1200" kern="1200">
        <a:solidFill>
          <a:schemeClr val="tx1"/>
        </a:solidFill>
        <a:latin typeface="+mn-lt"/>
        <a:ea typeface="+mn-ea"/>
        <a:cs typeface="+mn-cs"/>
      </a:defRPr>
    </a:lvl1pPr>
    <a:lvl2pPr marL="456914" algn="l" defTabSz="913828" rtl="0" eaLnBrk="1" latinLnBrk="0" hangingPunct="1">
      <a:defRPr sz="1200" kern="1200">
        <a:solidFill>
          <a:schemeClr val="tx1"/>
        </a:solidFill>
        <a:latin typeface="+mn-lt"/>
        <a:ea typeface="+mn-ea"/>
        <a:cs typeface="+mn-cs"/>
      </a:defRPr>
    </a:lvl2pPr>
    <a:lvl3pPr marL="913828" algn="l" defTabSz="913828" rtl="0" eaLnBrk="1" latinLnBrk="0" hangingPunct="1">
      <a:defRPr sz="1200" kern="1200">
        <a:solidFill>
          <a:schemeClr val="tx1"/>
        </a:solidFill>
        <a:latin typeface="+mn-lt"/>
        <a:ea typeface="+mn-ea"/>
        <a:cs typeface="+mn-cs"/>
      </a:defRPr>
    </a:lvl3pPr>
    <a:lvl4pPr marL="1370743" algn="l" defTabSz="913828" rtl="0" eaLnBrk="1" latinLnBrk="0" hangingPunct="1">
      <a:defRPr sz="1200" kern="1200">
        <a:solidFill>
          <a:schemeClr val="tx1"/>
        </a:solidFill>
        <a:latin typeface="+mn-lt"/>
        <a:ea typeface="+mn-ea"/>
        <a:cs typeface="+mn-cs"/>
      </a:defRPr>
    </a:lvl4pPr>
    <a:lvl5pPr marL="1827657" algn="l" defTabSz="913828" rtl="0" eaLnBrk="1" latinLnBrk="0" hangingPunct="1">
      <a:defRPr sz="1200" kern="1200">
        <a:solidFill>
          <a:schemeClr val="tx1"/>
        </a:solidFill>
        <a:latin typeface="+mn-lt"/>
        <a:ea typeface="+mn-ea"/>
        <a:cs typeface="+mn-cs"/>
      </a:defRPr>
    </a:lvl5pPr>
    <a:lvl6pPr marL="2284571" algn="l" defTabSz="913828" rtl="0" eaLnBrk="1" latinLnBrk="0" hangingPunct="1">
      <a:defRPr sz="1200" kern="1200">
        <a:solidFill>
          <a:schemeClr val="tx1"/>
        </a:solidFill>
        <a:latin typeface="+mn-lt"/>
        <a:ea typeface="+mn-ea"/>
        <a:cs typeface="+mn-cs"/>
      </a:defRPr>
    </a:lvl6pPr>
    <a:lvl7pPr marL="2741485" algn="l" defTabSz="913828" rtl="0" eaLnBrk="1" latinLnBrk="0" hangingPunct="1">
      <a:defRPr sz="1200" kern="1200">
        <a:solidFill>
          <a:schemeClr val="tx1"/>
        </a:solidFill>
        <a:latin typeface="+mn-lt"/>
        <a:ea typeface="+mn-ea"/>
        <a:cs typeface="+mn-cs"/>
      </a:defRPr>
    </a:lvl7pPr>
    <a:lvl8pPr marL="3198399" algn="l" defTabSz="913828" rtl="0" eaLnBrk="1" latinLnBrk="0" hangingPunct="1">
      <a:defRPr sz="1200" kern="1200">
        <a:solidFill>
          <a:schemeClr val="tx1"/>
        </a:solidFill>
        <a:latin typeface="+mn-lt"/>
        <a:ea typeface="+mn-ea"/>
        <a:cs typeface="+mn-cs"/>
      </a:defRPr>
    </a:lvl8pPr>
    <a:lvl9pPr marL="3655315" algn="l" defTabSz="913828"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4425" y="1143000"/>
            <a:ext cx="4629150" cy="3086100"/>
          </a:xfrm>
        </p:spPr>
      </p:sp>
      <p:sp>
        <p:nvSpPr>
          <p:cNvPr id="3" name="Notes Placeholder 2"/>
          <p:cNvSpPr>
            <a:spLocks noGrp="1"/>
          </p:cNvSpPr>
          <p:nvPr>
            <p:ph type="body" idx="1"/>
          </p:nvPr>
        </p:nvSpPr>
        <p:spPr/>
        <p:txBody>
          <a:bodyPr/>
          <a:lstStyle/>
          <a:p>
            <a:r>
              <a:rPr lang="en-US" dirty="0"/>
              <a:t>Possibly pull out hypothesis, or make it more noticeable</a:t>
            </a:r>
          </a:p>
          <a:p>
            <a:r>
              <a:rPr lang="en-US" dirty="0"/>
              <a:t>Delete highlighted Greengate</a:t>
            </a:r>
          </a:p>
          <a:p>
            <a:r>
              <a:rPr lang="en-US" dirty="0"/>
              <a:t>Acknowledgements can be small as 20 if needed.</a:t>
            </a:r>
          </a:p>
          <a:p>
            <a:r>
              <a:rPr lang="en-US" dirty="0"/>
              <a:t>References can become QR code</a:t>
            </a:r>
          </a:p>
        </p:txBody>
      </p:sp>
      <p:sp>
        <p:nvSpPr>
          <p:cNvPr id="4" name="Slide Number Placeholder 3"/>
          <p:cNvSpPr>
            <a:spLocks noGrp="1"/>
          </p:cNvSpPr>
          <p:nvPr>
            <p:ph type="sldNum" sz="quarter" idx="5"/>
          </p:nvPr>
        </p:nvSpPr>
        <p:spPr/>
        <p:txBody>
          <a:bodyPr/>
          <a:lstStyle/>
          <a:p>
            <a:fld id="{5EA85EC7-2D06-456E-BD9B-9384DB2CE465}" type="slidenum">
              <a:rPr lang="en-US" smtClean="0"/>
              <a:t>1</a:t>
            </a:fld>
            <a:endParaRPr lang="en-US"/>
          </a:p>
        </p:txBody>
      </p:sp>
    </p:spTree>
    <p:extLst>
      <p:ext uri="{BB962C8B-B14F-4D97-AF65-F5344CB8AC3E}">
        <p14:creationId xmlns:p14="http://schemas.microsoft.com/office/powerpoint/2010/main" val="9514323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5A38"/>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32918400" cy="21945600"/>
          </a:xfrm>
          <a:prstGeom prst="rect">
            <a:avLst/>
          </a:prstGeom>
        </p:spPr>
      </p:pic>
    </p:spTree>
    <p:extLst>
      <p:ext uri="{BB962C8B-B14F-4D97-AF65-F5344CB8AC3E}">
        <p14:creationId xmlns:p14="http://schemas.microsoft.com/office/powerpoint/2010/main" val="644735501"/>
      </p:ext>
    </p:extLst>
  </p:cSld>
  <p:clrMap bg1="lt1" tx1="dk1" bg2="lt2" tx2="dk2" accent1="accent1" accent2="accent2" accent3="accent3" accent4="accent4" accent5="accent5" accent6="accent6" hlink="hlink" folHlink="folHlink"/>
  <p:sldLayoutIdLst>
    <p:sldLayoutId id="2147483673" r:id="rId1"/>
  </p:sldLayoutIdLst>
  <p:txStyles>
    <p:titleStyle>
      <a:lvl1pPr algn="l" defTabSz="2926021" rtl="0" eaLnBrk="1" latinLnBrk="0" hangingPunct="1">
        <a:lnSpc>
          <a:spcPct val="90000"/>
        </a:lnSpc>
        <a:spcBef>
          <a:spcPct val="0"/>
        </a:spcBef>
        <a:buNone/>
        <a:defRPr sz="14080" kern="1200">
          <a:solidFill>
            <a:schemeClr val="tx1"/>
          </a:solidFill>
          <a:latin typeface="+mj-lt"/>
          <a:ea typeface="+mj-ea"/>
          <a:cs typeface="+mj-cs"/>
        </a:defRPr>
      </a:lvl1pPr>
    </p:titleStyle>
    <p:bodyStyle>
      <a:lvl1pPr marL="731506" indent="-731506" algn="l" defTabSz="2926021" rtl="0" eaLnBrk="1" latinLnBrk="0" hangingPunct="1">
        <a:lnSpc>
          <a:spcPct val="90000"/>
        </a:lnSpc>
        <a:spcBef>
          <a:spcPts val="3200"/>
        </a:spcBef>
        <a:buFont typeface="Arial" panose="020B0604020202020204" pitchFamily="34" charset="0"/>
        <a:buChar char="•"/>
        <a:defRPr sz="8960" kern="1200">
          <a:solidFill>
            <a:schemeClr val="tx1"/>
          </a:solidFill>
          <a:latin typeface="+mn-lt"/>
          <a:ea typeface="+mn-ea"/>
          <a:cs typeface="+mn-cs"/>
        </a:defRPr>
      </a:lvl1pPr>
      <a:lvl2pPr marL="2194516" indent="-731506" algn="l" defTabSz="2926021" rtl="0" eaLnBrk="1" latinLnBrk="0" hangingPunct="1">
        <a:lnSpc>
          <a:spcPct val="90000"/>
        </a:lnSpc>
        <a:spcBef>
          <a:spcPts val="1600"/>
        </a:spcBef>
        <a:buFont typeface="Arial" panose="020B0604020202020204" pitchFamily="34" charset="0"/>
        <a:buChar char="•"/>
        <a:defRPr sz="7680" kern="1200">
          <a:solidFill>
            <a:schemeClr val="tx1"/>
          </a:solidFill>
          <a:latin typeface="+mn-lt"/>
          <a:ea typeface="+mn-ea"/>
          <a:cs typeface="+mn-cs"/>
        </a:defRPr>
      </a:lvl2pPr>
      <a:lvl3pPr marL="3657526" indent="-731506" algn="l" defTabSz="2926021" rtl="0" eaLnBrk="1" latinLnBrk="0" hangingPunct="1">
        <a:lnSpc>
          <a:spcPct val="90000"/>
        </a:lnSpc>
        <a:spcBef>
          <a:spcPts val="1600"/>
        </a:spcBef>
        <a:buFont typeface="Arial" panose="020B0604020202020204" pitchFamily="34" charset="0"/>
        <a:buChar char="•"/>
        <a:defRPr sz="6400" kern="1200">
          <a:solidFill>
            <a:schemeClr val="tx1"/>
          </a:solidFill>
          <a:latin typeface="+mn-lt"/>
          <a:ea typeface="+mn-ea"/>
          <a:cs typeface="+mn-cs"/>
        </a:defRPr>
      </a:lvl3pPr>
      <a:lvl4pPr marL="5120537" indent="-731506" algn="l" defTabSz="2926021" rtl="0" eaLnBrk="1" latinLnBrk="0" hangingPunct="1">
        <a:lnSpc>
          <a:spcPct val="90000"/>
        </a:lnSpc>
        <a:spcBef>
          <a:spcPts val="1600"/>
        </a:spcBef>
        <a:buFont typeface="Arial" panose="020B0604020202020204" pitchFamily="34" charset="0"/>
        <a:buChar char="•"/>
        <a:defRPr sz="5760" kern="1200">
          <a:solidFill>
            <a:schemeClr val="tx1"/>
          </a:solidFill>
          <a:latin typeface="+mn-lt"/>
          <a:ea typeface="+mn-ea"/>
          <a:cs typeface="+mn-cs"/>
        </a:defRPr>
      </a:lvl4pPr>
      <a:lvl5pPr marL="6583549" indent="-731506" algn="l" defTabSz="2926021" rtl="0" eaLnBrk="1" latinLnBrk="0" hangingPunct="1">
        <a:lnSpc>
          <a:spcPct val="90000"/>
        </a:lnSpc>
        <a:spcBef>
          <a:spcPts val="1600"/>
        </a:spcBef>
        <a:buFont typeface="Arial" panose="020B0604020202020204" pitchFamily="34" charset="0"/>
        <a:buChar char="•"/>
        <a:defRPr sz="5760" kern="1200">
          <a:solidFill>
            <a:schemeClr val="tx1"/>
          </a:solidFill>
          <a:latin typeface="+mn-lt"/>
          <a:ea typeface="+mn-ea"/>
          <a:cs typeface="+mn-cs"/>
        </a:defRPr>
      </a:lvl5pPr>
      <a:lvl6pPr marL="8046560" indent="-731506" algn="l" defTabSz="2926021" rtl="0" eaLnBrk="1" latinLnBrk="0" hangingPunct="1">
        <a:lnSpc>
          <a:spcPct val="90000"/>
        </a:lnSpc>
        <a:spcBef>
          <a:spcPts val="1600"/>
        </a:spcBef>
        <a:buFont typeface="Arial" panose="020B0604020202020204" pitchFamily="34" charset="0"/>
        <a:buChar char="•"/>
        <a:defRPr sz="5760" kern="1200">
          <a:solidFill>
            <a:schemeClr val="tx1"/>
          </a:solidFill>
          <a:latin typeface="+mn-lt"/>
          <a:ea typeface="+mn-ea"/>
          <a:cs typeface="+mn-cs"/>
        </a:defRPr>
      </a:lvl6pPr>
      <a:lvl7pPr marL="9509570" indent="-731506" algn="l" defTabSz="2926021" rtl="0" eaLnBrk="1" latinLnBrk="0" hangingPunct="1">
        <a:lnSpc>
          <a:spcPct val="90000"/>
        </a:lnSpc>
        <a:spcBef>
          <a:spcPts val="1600"/>
        </a:spcBef>
        <a:buFont typeface="Arial" panose="020B0604020202020204" pitchFamily="34" charset="0"/>
        <a:buChar char="•"/>
        <a:defRPr sz="5760" kern="1200">
          <a:solidFill>
            <a:schemeClr val="tx1"/>
          </a:solidFill>
          <a:latin typeface="+mn-lt"/>
          <a:ea typeface="+mn-ea"/>
          <a:cs typeface="+mn-cs"/>
        </a:defRPr>
      </a:lvl7pPr>
      <a:lvl8pPr marL="10972580" indent="-731506" algn="l" defTabSz="2926021" rtl="0" eaLnBrk="1" latinLnBrk="0" hangingPunct="1">
        <a:lnSpc>
          <a:spcPct val="90000"/>
        </a:lnSpc>
        <a:spcBef>
          <a:spcPts val="1600"/>
        </a:spcBef>
        <a:buFont typeface="Arial" panose="020B0604020202020204" pitchFamily="34" charset="0"/>
        <a:buChar char="•"/>
        <a:defRPr sz="5760" kern="1200">
          <a:solidFill>
            <a:schemeClr val="tx1"/>
          </a:solidFill>
          <a:latin typeface="+mn-lt"/>
          <a:ea typeface="+mn-ea"/>
          <a:cs typeface="+mn-cs"/>
        </a:defRPr>
      </a:lvl8pPr>
      <a:lvl9pPr marL="12435592" indent="-731506" algn="l" defTabSz="2926021" rtl="0" eaLnBrk="1" latinLnBrk="0" hangingPunct="1">
        <a:lnSpc>
          <a:spcPct val="90000"/>
        </a:lnSpc>
        <a:spcBef>
          <a:spcPts val="1600"/>
        </a:spcBef>
        <a:buFont typeface="Arial" panose="020B0604020202020204" pitchFamily="34" charset="0"/>
        <a:buChar char="•"/>
        <a:defRPr sz="5760" kern="1200">
          <a:solidFill>
            <a:schemeClr val="tx1"/>
          </a:solidFill>
          <a:latin typeface="+mn-lt"/>
          <a:ea typeface="+mn-ea"/>
          <a:cs typeface="+mn-cs"/>
        </a:defRPr>
      </a:lvl9pPr>
    </p:bodyStyle>
    <p:otherStyle>
      <a:defPPr>
        <a:defRPr lang="en-US"/>
      </a:defPPr>
      <a:lvl1pPr marL="0" algn="l" defTabSz="2926021" rtl="0" eaLnBrk="1" latinLnBrk="0" hangingPunct="1">
        <a:defRPr sz="5760" kern="1200">
          <a:solidFill>
            <a:schemeClr val="tx1"/>
          </a:solidFill>
          <a:latin typeface="+mn-lt"/>
          <a:ea typeface="+mn-ea"/>
          <a:cs typeface="+mn-cs"/>
        </a:defRPr>
      </a:lvl1pPr>
      <a:lvl2pPr marL="1463011" algn="l" defTabSz="2926021" rtl="0" eaLnBrk="1" latinLnBrk="0" hangingPunct="1">
        <a:defRPr sz="5760" kern="1200">
          <a:solidFill>
            <a:schemeClr val="tx1"/>
          </a:solidFill>
          <a:latin typeface="+mn-lt"/>
          <a:ea typeface="+mn-ea"/>
          <a:cs typeface="+mn-cs"/>
        </a:defRPr>
      </a:lvl2pPr>
      <a:lvl3pPr marL="2926021" algn="l" defTabSz="2926021" rtl="0" eaLnBrk="1" latinLnBrk="0" hangingPunct="1">
        <a:defRPr sz="5760" kern="1200">
          <a:solidFill>
            <a:schemeClr val="tx1"/>
          </a:solidFill>
          <a:latin typeface="+mn-lt"/>
          <a:ea typeface="+mn-ea"/>
          <a:cs typeface="+mn-cs"/>
        </a:defRPr>
      </a:lvl3pPr>
      <a:lvl4pPr marL="4389032" algn="l" defTabSz="2926021" rtl="0" eaLnBrk="1" latinLnBrk="0" hangingPunct="1">
        <a:defRPr sz="5760" kern="1200">
          <a:solidFill>
            <a:schemeClr val="tx1"/>
          </a:solidFill>
          <a:latin typeface="+mn-lt"/>
          <a:ea typeface="+mn-ea"/>
          <a:cs typeface="+mn-cs"/>
        </a:defRPr>
      </a:lvl4pPr>
      <a:lvl5pPr marL="5852044" algn="l" defTabSz="2926021" rtl="0" eaLnBrk="1" latinLnBrk="0" hangingPunct="1">
        <a:defRPr sz="5760" kern="1200">
          <a:solidFill>
            <a:schemeClr val="tx1"/>
          </a:solidFill>
          <a:latin typeface="+mn-lt"/>
          <a:ea typeface="+mn-ea"/>
          <a:cs typeface="+mn-cs"/>
        </a:defRPr>
      </a:lvl5pPr>
      <a:lvl6pPr marL="7315054" algn="l" defTabSz="2926021" rtl="0" eaLnBrk="1" latinLnBrk="0" hangingPunct="1">
        <a:defRPr sz="5760" kern="1200">
          <a:solidFill>
            <a:schemeClr val="tx1"/>
          </a:solidFill>
          <a:latin typeface="+mn-lt"/>
          <a:ea typeface="+mn-ea"/>
          <a:cs typeface="+mn-cs"/>
        </a:defRPr>
      </a:lvl6pPr>
      <a:lvl7pPr marL="8778065" algn="l" defTabSz="2926021" rtl="0" eaLnBrk="1" latinLnBrk="0" hangingPunct="1">
        <a:defRPr sz="5760" kern="1200">
          <a:solidFill>
            <a:schemeClr val="tx1"/>
          </a:solidFill>
          <a:latin typeface="+mn-lt"/>
          <a:ea typeface="+mn-ea"/>
          <a:cs typeface="+mn-cs"/>
        </a:defRPr>
      </a:lvl7pPr>
      <a:lvl8pPr marL="10241075" algn="l" defTabSz="2926021" rtl="0" eaLnBrk="1" latinLnBrk="0" hangingPunct="1">
        <a:defRPr sz="5760" kern="1200">
          <a:solidFill>
            <a:schemeClr val="tx1"/>
          </a:solidFill>
          <a:latin typeface="+mn-lt"/>
          <a:ea typeface="+mn-ea"/>
          <a:cs typeface="+mn-cs"/>
        </a:defRPr>
      </a:lvl8pPr>
      <a:lvl9pPr marL="11704086" algn="l" defTabSz="2926021" rtl="0" eaLnBrk="1" latinLnBrk="0" hangingPunct="1">
        <a:defRPr sz="57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g"/><Relationship Id="rId13" Type="http://schemas.openxmlformats.org/officeDocument/2006/relationships/image" Target="../media/image11.png"/><Relationship Id="rId3" Type="http://schemas.openxmlformats.org/officeDocument/2006/relationships/image" Target="../media/image2.jpg"/><Relationship Id="rId7" Type="http://schemas.openxmlformats.org/officeDocument/2006/relationships/image" Target="../media/image5.jp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jpg"/><Relationship Id="rId5" Type="http://schemas.openxmlformats.org/officeDocument/2006/relationships/image" Target="../media/image3.png"/><Relationship Id="rId10" Type="http://schemas.openxmlformats.org/officeDocument/2006/relationships/image" Target="../media/image8.jpg"/><Relationship Id="rId4" Type="http://schemas.openxmlformats.org/officeDocument/2006/relationships/chart" Target="../charts/chart1.xml"/><Relationship Id="rId9"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extBox 8"/>
          <p:cNvSpPr txBox="1"/>
          <p:nvPr/>
        </p:nvSpPr>
        <p:spPr>
          <a:xfrm>
            <a:off x="5058391" y="508169"/>
            <a:ext cx="27860017" cy="1323439"/>
          </a:xfrm>
          <a:prstGeom prst="rect">
            <a:avLst/>
          </a:prstGeom>
          <a:noFill/>
        </p:spPr>
        <p:txBody>
          <a:bodyPr wrap="square" rtlCol="0">
            <a:spAutoFit/>
          </a:bodyPr>
          <a:lstStyle/>
          <a:p>
            <a:pPr algn="ctr">
              <a:lnSpc>
                <a:spcPct val="80000"/>
              </a:lnSpc>
            </a:pPr>
            <a:r>
              <a:rPr lang="en-US" sz="10000" b="1" dirty="0">
                <a:solidFill>
                  <a:srgbClr val="DA1F31"/>
                </a:solidFill>
                <a:latin typeface="Arial"/>
                <a:cs typeface="Arial"/>
              </a:rPr>
              <a:t>Corn and Rust Disease Interactions</a:t>
            </a:r>
          </a:p>
        </p:txBody>
      </p:sp>
      <p:sp>
        <p:nvSpPr>
          <p:cNvPr id="10" name="TextBox 9"/>
          <p:cNvSpPr txBox="1"/>
          <p:nvPr/>
        </p:nvSpPr>
        <p:spPr>
          <a:xfrm>
            <a:off x="5058386" y="1902307"/>
            <a:ext cx="27860016" cy="1421928"/>
          </a:xfrm>
          <a:prstGeom prst="rect">
            <a:avLst/>
          </a:prstGeom>
          <a:noFill/>
        </p:spPr>
        <p:txBody>
          <a:bodyPr wrap="square" rtlCol="0">
            <a:spAutoFit/>
          </a:bodyPr>
          <a:lstStyle/>
          <a:p>
            <a:pPr algn="ctr">
              <a:lnSpc>
                <a:spcPct val="80000"/>
              </a:lnSpc>
            </a:pPr>
            <a:r>
              <a:rPr lang="en-US" sz="6000" b="1" dirty="0">
                <a:solidFill>
                  <a:srgbClr val="DA1F31"/>
                </a:solidFill>
                <a:latin typeface="Times New Roman" charset="0"/>
                <a:ea typeface="Times New Roman" charset="0"/>
                <a:cs typeface="Times New Roman" charset="0"/>
              </a:rPr>
              <a:t>Grant Nielson</a:t>
            </a:r>
            <a:r>
              <a:rPr lang="en-US" sz="6000" dirty="0">
                <a:solidFill>
                  <a:srgbClr val="DA1F31"/>
                </a:solidFill>
                <a:latin typeface="Times New Roman" charset="0"/>
                <a:ea typeface="Times New Roman" charset="0"/>
                <a:cs typeface="Times New Roman" charset="0"/>
              </a:rPr>
              <a:t>, Dr. Saet-Byul Kim</a:t>
            </a:r>
          </a:p>
          <a:p>
            <a:pPr algn="ctr">
              <a:lnSpc>
                <a:spcPct val="80000"/>
              </a:lnSpc>
            </a:pPr>
            <a:r>
              <a:rPr lang="en-US" sz="4800" i="1" dirty="0">
                <a:solidFill>
                  <a:srgbClr val="DA1F31"/>
                </a:solidFill>
                <a:latin typeface="Times New Roman" charset="0"/>
                <a:ea typeface="Times New Roman" charset="0"/>
                <a:cs typeface="Times New Roman" charset="0"/>
              </a:rPr>
              <a:t>Plant Pathology, University of Nebraska-Lincoln</a:t>
            </a:r>
          </a:p>
        </p:txBody>
      </p:sp>
      <p:graphicFrame>
        <p:nvGraphicFramePr>
          <p:cNvPr id="4" name="Table 3" descr="Rust Disease"/>
          <p:cNvGraphicFramePr>
            <a:graphicFrameLocks noGrp="1"/>
          </p:cNvGraphicFramePr>
          <p:nvPr>
            <p:extLst>
              <p:ext uri="{D42A27DB-BD31-4B8C-83A1-F6EECF244321}">
                <p14:modId xmlns:p14="http://schemas.microsoft.com/office/powerpoint/2010/main" val="1213619025"/>
              </p:ext>
            </p:extLst>
          </p:nvPr>
        </p:nvGraphicFramePr>
        <p:xfrm>
          <a:off x="850279" y="4698891"/>
          <a:ext cx="7429421" cy="7962637"/>
        </p:xfrm>
        <a:graphic>
          <a:graphicData uri="http://schemas.openxmlformats.org/drawingml/2006/table">
            <a:tbl>
              <a:tblPr firstRow="1" bandRow="1">
                <a:effectLst>
                  <a:outerShdw blurRad="63500" dist="38100" dir="5400000" algn="t" rotWithShape="0">
                    <a:prstClr val="black">
                      <a:alpha val="50000"/>
                    </a:prstClr>
                  </a:outerShdw>
                </a:effectLst>
                <a:tableStyleId>{2D5ABB26-0587-4C30-8999-92F81FD0307C}</a:tableStyleId>
              </a:tblPr>
              <a:tblGrid>
                <a:gridCol w="7429421">
                  <a:extLst>
                    <a:ext uri="{9D8B030D-6E8A-4147-A177-3AD203B41FA5}">
                      <a16:colId xmlns:a16="http://schemas.microsoft.com/office/drawing/2014/main" val="20000"/>
                    </a:ext>
                  </a:extLst>
                </a:gridCol>
              </a:tblGrid>
              <a:tr h="912298">
                <a:tc>
                  <a:txBody>
                    <a:bodyPr/>
                    <a:lstStyle/>
                    <a:p>
                      <a:pPr marL="0" marR="0" indent="0" algn="ctr" defTabSz="3535710" rtl="0" eaLnBrk="1" fontAlgn="auto" latinLnBrk="0" hangingPunct="1">
                        <a:lnSpc>
                          <a:spcPct val="100000"/>
                        </a:lnSpc>
                        <a:spcBef>
                          <a:spcPts val="0"/>
                        </a:spcBef>
                        <a:spcAft>
                          <a:spcPts val="600"/>
                        </a:spcAft>
                        <a:buClrTx/>
                        <a:buSzTx/>
                        <a:buFontTx/>
                        <a:buNone/>
                        <a:tabLst/>
                        <a:defRPr/>
                      </a:pPr>
                      <a:r>
                        <a:rPr lang="en-US" sz="4000" b="1" spc="300" dirty="0">
                          <a:solidFill>
                            <a:schemeClr val="bg1"/>
                          </a:solidFill>
                          <a:latin typeface="Arial" charset="0"/>
                          <a:ea typeface="Arial" charset="0"/>
                          <a:cs typeface="Arial" charset="0"/>
                        </a:rPr>
                        <a:t>Rust Disease</a:t>
                      </a:r>
                    </a:p>
                  </a:txBody>
                  <a:tcPr marL="0" marR="0" marT="151349" marB="151349" anchor="ctr">
                    <a:solidFill>
                      <a:srgbClr val="CB2133"/>
                    </a:solidFill>
                  </a:tcPr>
                </a:tc>
                <a:extLst>
                  <a:ext uri="{0D108BD9-81ED-4DB2-BD59-A6C34878D82A}">
                    <a16:rowId xmlns:a16="http://schemas.microsoft.com/office/drawing/2014/main" val="10000"/>
                  </a:ext>
                </a:extLst>
              </a:tr>
              <a:tr h="7050339">
                <a:tc>
                  <a:txBody>
                    <a:bodyPr/>
                    <a:lstStyle/>
                    <a:p>
                      <a:pPr>
                        <a:spcAft>
                          <a:spcPts val="600"/>
                        </a:spcAft>
                      </a:pPr>
                      <a:endParaRPr lang="en-US" sz="2400" dirty="0">
                        <a:latin typeface="Times New Roman" charset="0"/>
                        <a:ea typeface="Times New Roman" charset="0"/>
                        <a:cs typeface="Times New Roman" charset="0"/>
                      </a:endParaRPr>
                    </a:p>
                  </a:txBody>
                  <a:tcPr marL="302698" marR="302698" marT="227023" marB="37837"/>
                </a:tc>
                <a:extLst>
                  <a:ext uri="{0D108BD9-81ED-4DB2-BD59-A6C34878D82A}">
                    <a16:rowId xmlns:a16="http://schemas.microsoft.com/office/drawing/2014/main" val="10001"/>
                  </a:ext>
                </a:extLst>
              </a:tr>
            </a:tbl>
          </a:graphicData>
        </a:graphic>
      </p:graphicFrame>
      <p:sp>
        <p:nvSpPr>
          <p:cNvPr id="11" name="Rectangle 10">
            <a:extLst>
              <a:ext uri="{FF2B5EF4-FFF2-40B4-BE49-F238E27FC236}">
                <a16:creationId xmlns:a16="http://schemas.microsoft.com/office/drawing/2014/main" id="{C6F57FD4-0A18-1246-7851-C5EFE93C846E}"/>
              </a:ext>
            </a:extLst>
          </p:cNvPr>
          <p:cNvSpPr/>
          <p:nvPr/>
        </p:nvSpPr>
        <p:spPr>
          <a:xfrm>
            <a:off x="873530" y="9649738"/>
            <a:ext cx="597702" cy="523220"/>
          </a:xfrm>
          <a:prstGeom prst="rect">
            <a:avLst/>
          </a:prstGeom>
          <a:solidFill>
            <a:schemeClr val="bg1"/>
          </a:solidFill>
        </p:spPr>
        <p:txBody>
          <a:bodyPr wrap="square" lIns="91440" tIns="45720" rIns="91440" bIns="45720">
            <a:spAutoFit/>
          </a:bodyPr>
          <a:lstStyle/>
          <a:p>
            <a:pPr algn="ctr"/>
            <a:r>
              <a:rPr lang="en-US" sz="2800" dirty="0">
                <a:ln w="0"/>
                <a:effectLst>
                  <a:outerShdw blurRad="38100" dist="19050" dir="2700000" algn="tl" rotWithShape="0">
                    <a:schemeClr val="dk1">
                      <a:alpha val="40000"/>
                    </a:schemeClr>
                  </a:outerShdw>
                </a:effectLst>
              </a:rPr>
              <a:t>A</a:t>
            </a:r>
          </a:p>
        </p:txBody>
      </p:sp>
      <p:pic>
        <p:nvPicPr>
          <p:cNvPr id="3" name="Picture 2" descr="A: Southern Rust photo">
            <a:extLst>
              <a:ext uri="{FF2B5EF4-FFF2-40B4-BE49-F238E27FC236}">
                <a16:creationId xmlns:a16="http://schemas.microsoft.com/office/drawing/2014/main" id="{CED3266F-ADCE-C63A-7693-BA312A569E63}"/>
              </a:ext>
            </a:extLst>
          </p:cNvPr>
          <p:cNvPicPr>
            <a:picLocks noChangeAspect="1"/>
          </p:cNvPicPr>
          <p:nvPr/>
        </p:nvPicPr>
        <p:blipFill>
          <a:blip r:embed="rId3"/>
          <a:stretch>
            <a:fillRect/>
          </a:stretch>
        </p:blipFill>
        <p:spPr>
          <a:xfrm>
            <a:off x="873160" y="5691802"/>
            <a:ext cx="3351506" cy="4468675"/>
          </a:xfrm>
          <a:prstGeom prst="rect">
            <a:avLst/>
          </a:prstGeom>
        </p:spPr>
      </p:pic>
      <p:sp>
        <p:nvSpPr>
          <p:cNvPr id="37" name="TextBox 36">
            <a:extLst>
              <a:ext uri="{FF2B5EF4-FFF2-40B4-BE49-F238E27FC236}">
                <a16:creationId xmlns:a16="http://schemas.microsoft.com/office/drawing/2014/main" id="{43D161B7-C241-20CA-4F15-11DD28E3AF16}"/>
              </a:ext>
            </a:extLst>
          </p:cNvPr>
          <p:cNvSpPr txBox="1"/>
          <p:nvPr/>
        </p:nvSpPr>
        <p:spPr>
          <a:xfrm>
            <a:off x="850273" y="10191750"/>
            <a:ext cx="7560082" cy="600164"/>
          </a:xfrm>
          <a:prstGeom prst="rect">
            <a:avLst/>
          </a:prstGeom>
          <a:noFill/>
        </p:spPr>
        <p:txBody>
          <a:bodyPr wrap="square" rtlCol="0">
            <a:spAutoFit/>
          </a:bodyPr>
          <a:lstStyle/>
          <a:p>
            <a:r>
              <a:rPr lang="en-US" sz="1100" dirty="0">
                <a:latin typeface="Times New Roman" panose="02020603050405020304" pitchFamily="18" charset="0"/>
                <a:cs typeface="Times New Roman" panose="02020603050405020304" pitchFamily="18" charset="0"/>
              </a:rPr>
              <a:t>Figure 1. A. Southern Rust on Corn Leaf. (Morgan Goodnight, Purdue University). B. Southern Rust accounted for approximately 38% of corn yield loss by bushel amount in 2025, Common rust accounted for less than 0.5% of yield loss. (Sikora et al., 2026)</a:t>
            </a:r>
          </a:p>
          <a:p>
            <a:endParaRPr lang="en-US" sz="1100" dirty="0">
              <a:latin typeface="Times New Roman" panose="02020603050405020304" pitchFamily="18" charset="0"/>
              <a:cs typeface="Times New Roman" panose="02020603050405020304" pitchFamily="18" charset="0"/>
            </a:endParaRPr>
          </a:p>
        </p:txBody>
      </p:sp>
      <p:sp>
        <p:nvSpPr>
          <p:cNvPr id="17" name="Rectangle 16">
            <a:extLst>
              <a:ext uri="{FF2B5EF4-FFF2-40B4-BE49-F238E27FC236}">
                <a16:creationId xmlns:a16="http://schemas.microsoft.com/office/drawing/2014/main" id="{00EFE10E-DBDC-1D1B-7D17-F31A698A6A1C}"/>
              </a:ext>
            </a:extLst>
          </p:cNvPr>
          <p:cNvSpPr/>
          <p:nvPr/>
        </p:nvSpPr>
        <p:spPr>
          <a:xfrm>
            <a:off x="4259363" y="9664300"/>
            <a:ext cx="597702" cy="523220"/>
          </a:xfrm>
          <a:prstGeom prst="rect">
            <a:avLst/>
          </a:prstGeom>
          <a:solidFill>
            <a:schemeClr val="bg1"/>
          </a:solidFill>
        </p:spPr>
        <p:txBody>
          <a:bodyPr wrap="square" lIns="91440" tIns="45720" rIns="91440" bIns="45720">
            <a:spAutoFit/>
          </a:bodyPr>
          <a:lstStyle/>
          <a:p>
            <a:pPr algn="ctr"/>
            <a:r>
              <a:rPr lang="en-US" sz="2800" dirty="0">
                <a:ln w="0"/>
                <a:effectLst>
                  <a:outerShdw blurRad="38100" dist="19050" dir="2700000" algn="tl" rotWithShape="0">
                    <a:schemeClr val="dk1">
                      <a:alpha val="40000"/>
                    </a:schemeClr>
                  </a:outerShdw>
                </a:effectLst>
              </a:rPr>
              <a:t>B</a:t>
            </a:r>
          </a:p>
        </p:txBody>
      </p:sp>
      <p:graphicFrame>
        <p:nvGraphicFramePr>
          <p:cNvPr id="21" name="Chart 20" descr="B: Corn Yield">
            <a:extLst>
              <a:ext uri="{FF2B5EF4-FFF2-40B4-BE49-F238E27FC236}">
                <a16:creationId xmlns:a16="http://schemas.microsoft.com/office/drawing/2014/main" id="{2E73A123-2204-0157-5F29-9E1256932C65}"/>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844058894"/>
              </p:ext>
            </p:extLst>
          </p:nvPr>
        </p:nvGraphicFramePr>
        <p:xfrm>
          <a:off x="3808211" y="6507534"/>
          <a:ext cx="4547153"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29" name="TextBox 28">
            <a:extLst>
              <a:ext uri="{FF2B5EF4-FFF2-40B4-BE49-F238E27FC236}">
                <a16:creationId xmlns:a16="http://schemas.microsoft.com/office/drawing/2014/main" id="{0E5A4D2B-8BE3-AB34-6E08-761768DDCFC7}"/>
              </a:ext>
            </a:extLst>
          </p:cNvPr>
          <p:cNvSpPr txBox="1"/>
          <p:nvPr/>
        </p:nvSpPr>
        <p:spPr>
          <a:xfrm>
            <a:off x="6217886" y="6751887"/>
            <a:ext cx="1788085" cy="246221"/>
          </a:xfrm>
          <a:prstGeom prst="rect">
            <a:avLst/>
          </a:prstGeom>
          <a:noFill/>
        </p:spPr>
        <p:txBody>
          <a:bodyPr wrap="square" rtlCol="0">
            <a:spAutoFit/>
          </a:bodyPr>
          <a:lstStyle/>
          <a:p>
            <a:r>
              <a:rPr lang="en-US" sz="1000" dirty="0">
                <a:latin typeface="Times New Roman" panose="02020603050405020304" pitchFamily="18" charset="0"/>
                <a:cs typeface="Times New Roman" panose="02020603050405020304" pitchFamily="18" charset="0"/>
              </a:rPr>
              <a:t>Common Rust</a:t>
            </a:r>
          </a:p>
        </p:txBody>
      </p:sp>
      <p:sp>
        <p:nvSpPr>
          <p:cNvPr id="24" name="TextBox 23">
            <a:extLst>
              <a:ext uri="{FF2B5EF4-FFF2-40B4-BE49-F238E27FC236}">
                <a16:creationId xmlns:a16="http://schemas.microsoft.com/office/drawing/2014/main" id="{4C55399A-6CB7-E320-1578-57C06D824609}"/>
              </a:ext>
            </a:extLst>
          </p:cNvPr>
          <p:cNvSpPr txBox="1"/>
          <p:nvPr/>
        </p:nvSpPr>
        <p:spPr>
          <a:xfrm>
            <a:off x="5155166" y="7784723"/>
            <a:ext cx="940402" cy="523220"/>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All Other Diseases</a:t>
            </a:r>
          </a:p>
        </p:txBody>
      </p:sp>
      <p:sp>
        <p:nvSpPr>
          <p:cNvPr id="41" name="TextBox 40">
            <a:extLst>
              <a:ext uri="{FF2B5EF4-FFF2-40B4-BE49-F238E27FC236}">
                <a16:creationId xmlns:a16="http://schemas.microsoft.com/office/drawing/2014/main" id="{80D53131-4B30-9F64-00DB-4F6947632525}"/>
              </a:ext>
            </a:extLst>
          </p:cNvPr>
          <p:cNvSpPr txBox="1"/>
          <p:nvPr/>
        </p:nvSpPr>
        <p:spPr>
          <a:xfrm>
            <a:off x="873538" y="10622639"/>
            <a:ext cx="7406161" cy="3046988"/>
          </a:xfrm>
          <a:prstGeom prst="rect">
            <a:avLst/>
          </a:prstGeom>
          <a:noFill/>
        </p:spPr>
        <p:txBody>
          <a:bodyPr wrap="square" rtlCol="0">
            <a:spAutoFit/>
          </a:bodyPr>
          <a:lstStyle/>
          <a:p>
            <a:pPr marL="342893" indent="-342893"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Southern Rust, caused by the fungus </a:t>
            </a:r>
            <a:r>
              <a:rPr lang="en-US" sz="2400" i="1" dirty="0">
                <a:latin typeface="Times New Roman" panose="02020603050405020304" pitchFamily="18" charset="0"/>
                <a:cs typeface="Times New Roman" panose="02020603050405020304" pitchFamily="18" charset="0"/>
              </a:rPr>
              <a:t>Puccinia polysora, </a:t>
            </a:r>
            <a:r>
              <a:rPr lang="en-US" sz="2400" dirty="0">
                <a:latin typeface="Times New Roman" panose="02020603050405020304" pitchFamily="18" charset="0"/>
                <a:cs typeface="Times New Roman" panose="02020603050405020304" pitchFamily="18" charset="0"/>
              </a:rPr>
              <a:t>infects corn and causes significant yield loss. </a:t>
            </a:r>
          </a:p>
          <a:p>
            <a:pPr marL="342893" indent="-342893" algn="just">
              <a:buFont typeface="Arial" panose="020B0604020202020204" pitchFamily="34" charset="0"/>
              <a:buChar char="•"/>
            </a:pPr>
            <a:r>
              <a:rPr lang="en-US" sz="2400" i="1" dirty="0">
                <a:latin typeface="Times New Roman" panose="02020603050405020304" pitchFamily="18" charset="0"/>
                <a:cs typeface="Times New Roman" panose="02020603050405020304" pitchFamily="18" charset="0"/>
              </a:rPr>
              <a:t>P. polysora</a:t>
            </a:r>
            <a:r>
              <a:rPr lang="en-US" sz="2400" dirty="0">
                <a:latin typeface="Times New Roman" panose="02020603050405020304" pitchFamily="18" charset="0"/>
                <a:cs typeface="Times New Roman" panose="02020603050405020304" pitchFamily="18" charset="0"/>
              </a:rPr>
              <a:t> is difficult to study in a laboratory setting.</a:t>
            </a:r>
          </a:p>
          <a:p>
            <a:pPr marL="342893" indent="-342893"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Common Rust, caused by the fungus </a:t>
            </a:r>
            <a:r>
              <a:rPr lang="en-US" sz="2400" i="1" dirty="0">
                <a:latin typeface="Times New Roman" panose="02020603050405020304" pitchFamily="18" charset="0"/>
                <a:cs typeface="Times New Roman" panose="02020603050405020304" pitchFamily="18" charset="0"/>
              </a:rPr>
              <a:t>Puccinia sorghi</a:t>
            </a:r>
            <a:r>
              <a:rPr lang="en-US" sz="2400" dirty="0">
                <a:latin typeface="Times New Roman" panose="02020603050405020304" pitchFamily="18" charset="0"/>
                <a:cs typeface="Times New Roman" panose="02020603050405020304" pitchFamily="18" charset="0"/>
              </a:rPr>
              <a:t>, exhibits a similar infection in corn.</a:t>
            </a:r>
          </a:p>
          <a:p>
            <a:pPr marL="342893" indent="-342893"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Research on this species can provide insight into </a:t>
            </a:r>
            <a:r>
              <a:rPr lang="en-US" sz="2400" i="1" dirty="0">
                <a:latin typeface="Times New Roman" panose="02020603050405020304" pitchFamily="18" charset="0"/>
                <a:cs typeface="Times New Roman" panose="02020603050405020304" pitchFamily="18" charset="0"/>
              </a:rPr>
              <a:t>P. polysora. </a:t>
            </a:r>
            <a:r>
              <a:rPr lang="en-US" sz="2400" dirty="0">
                <a:latin typeface="Times New Roman" panose="02020603050405020304" pitchFamily="18" charset="0"/>
                <a:cs typeface="Times New Roman" panose="02020603050405020304" pitchFamily="18" charset="0"/>
              </a:rPr>
              <a:t>Both species are obligate biotrophs and must manipulate the host to prevent programmed cell death.</a:t>
            </a:r>
          </a:p>
        </p:txBody>
      </p:sp>
      <p:grpSp>
        <p:nvGrpSpPr>
          <p:cNvPr id="45" name="Group 44" descr="cross section photo">
            <a:extLst>
              <a:ext uri="{FF2B5EF4-FFF2-40B4-BE49-F238E27FC236}">
                <a16:creationId xmlns:a16="http://schemas.microsoft.com/office/drawing/2014/main" id="{6D574884-1E64-E855-E4E5-4CCC8A18FD83}"/>
              </a:ext>
              <a:ext uri="{C183D7F6-B498-43B3-948B-1728B52AA6E4}">
                <adec:decorative xmlns:adec="http://schemas.microsoft.com/office/drawing/2017/decorative" val="0"/>
              </a:ext>
            </a:extLst>
          </p:cNvPr>
          <p:cNvGrpSpPr/>
          <p:nvPr/>
        </p:nvGrpSpPr>
        <p:grpSpPr>
          <a:xfrm>
            <a:off x="850281" y="14118411"/>
            <a:ext cx="3374395" cy="4642232"/>
            <a:chOff x="1617811" y="12589314"/>
            <a:chExt cx="3696216" cy="4617016"/>
          </a:xfrm>
        </p:grpSpPr>
        <p:pic>
          <p:nvPicPr>
            <p:cNvPr id="43" name="Picture 42">
              <a:extLst>
                <a:ext uri="{FF2B5EF4-FFF2-40B4-BE49-F238E27FC236}">
                  <a16:creationId xmlns:a16="http://schemas.microsoft.com/office/drawing/2014/main" id="{B67E6DFF-BD3E-2F54-EC45-9C56C8783EB2}"/>
                </a:ext>
              </a:extLst>
            </p:cNvPr>
            <p:cNvPicPr>
              <a:picLocks noChangeAspect="1"/>
            </p:cNvPicPr>
            <p:nvPr/>
          </p:nvPicPr>
          <p:blipFill>
            <a:blip r:embed="rId5"/>
            <a:stretch>
              <a:fillRect/>
            </a:stretch>
          </p:blipFill>
          <p:spPr>
            <a:xfrm>
              <a:off x="1617811" y="12589314"/>
              <a:ext cx="3696216" cy="4582164"/>
            </a:xfrm>
            <a:prstGeom prst="rect">
              <a:avLst/>
            </a:prstGeom>
          </p:spPr>
        </p:pic>
        <p:sp>
          <p:nvSpPr>
            <p:cNvPr id="44" name="Rectangle 43">
              <a:extLst>
                <a:ext uri="{FF2B5EF4-FFF2-40B4-BE49-F238E27FC236}">
                  <a16:creationId xmlns:a16="http://schemas.microsoft.com/office/drawing/2014/main" id="{07AB1A0C-E563-2576-7D82-BE334A2836E2}"/>
                </a:ext>
              </a:extLst>
            </p:cNvPr>
            <p:cNvSpPr/>
            <p:nvPr/>
          </p:nvSpPr>
          <p:spPr>
            <a:xfrm>
              <a:off x="1617811" y="16936133"/>
              <a:ext cx="299550" cy="27019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6048"/>
            </a:p>
          </p:txBody>
        </p:sp>
      </p:grpSp>
      <p:sp>
        <p:nvSpPr>
          <p:cNvPr id="47" name="TextBox 46">
            <a:extLst>
              <a:ext uri="{FF2B5EF4-FFF2-40B4-BE49-F238E27FC236}">
                <a16:creationId xmlns:a16="http://schemas.microsoft.com/office/drawing/2014/main" id="{91EC7A3C-79EB-E02E-8346-E6B6DBC55359}"/>
              </a:ext>
            </a:extLst>
          </p:cNvPr>
          <p:cNvSpPr txBox="1"/>
          <p:nvPr/>
        </p:nvSpPr>
        <p:spPr>
          <a:xfrm>
            <a:off x="758855" y="18874581"/>
            <a:ext cx="3409150" cy="1231106"/>
          </a:xfrm>
          <a:prstGeom prst="rect">
            <a:avLst/>
          </a:prstGeom>
          <a:noFill/>
        </p:spPr>
        <p:txBody>
          <a:bodyPr wrap="square" rtlCol="0">
            <a:spAutoFit/>
          </a:bodyPr>
          <a:lstStyle/>
          <a:p>
            <a:r>
              <a:rPr lang="en-US" sz="900" dirty="0">
                <a:latin typeface="Times New Roman" panose="02020603050405020304" pitchFamily="18" charset="0"/>
                <a:cs typeface="Times New Roman" panose="02020603050405020304" pitchFamily="18" charset="0"/>
              </a:rPr>
              <a:t>Figure 2. Cross section of invaded host cell at the site of penetration to show three-dimensional representation of a mature haustoria and association with host cell organelles. E, EH, extrahaustorial matrix; EM, extrahaustorial membrane; ER, endoplasmic reticulum; FN, fungal nucleus; G, </a:t>
            </a:r>
            <a:r>
              <a:rPr lang="en-US" sz="900" dirty="0" err="1">
                <a:latin typeface="Times New Roman" panose="02020603050405020304" pitchFamily="18" charset="0"/>
                <a:cs typeface="Times New Roman" panose="02020603050405020304" pitchFamily="18" charset="0"/>
              </a:rPr>
              <a:t>golgi</a:t>
            </a:r>
            <a:r>
              <a:rPr lang="en-US" sz="900" dirty="0">
                <a:latin typeface="Times New Roman" panose="02020603050405020304" pitchFamily="18" charset="0"/>
                <a:cs typeface="Times New Roman" panose="02020603050405020304" pitchFamily="18" charset="0"/>
              </a:rPr>
              <a:t> body; HB, haustorial body; HMC, haustorial mother cell; HN, haustorial neck; M, mitochondria; N, host nucleus; P, plasmalemma; R, ring neck; T, tubule complex; V, vesicle; W, host cell wall. Drawn by James Chong. (Harder and Chong, 1984</a:t>
            </a:r>
            <a:r>
              <a:rPr lang="en-US" sz="1100" dirty="0">
                <a:latin typeface="Times New Roman" panose="02020603050405020304" pitchFamily="18" charset="0"/>
                <a:cs typeface="Times New Roman" panose="02020603050405020304" pitchFamily="18" charset="0"/>
              </a:rPr>
              <a:t>) </a:t>
            </a:r>
          </a:p>
        </p:txBody>
      </p:sp>
      <p:pic>
        <p:nvPicPr>
          <p:cNvPr id="16" name="Picture 15" descr="Invasion of Puccinia image">
            <a:extLst>
              <a:ext uri="{FF2B5EF4-FFF2-40B4-BE49-F238E27FC236}">
                <a16:creationId xmlns:a16="http://schemas.microsoft.com/office/drawing/2014/main" id="{DED783EE-1216-0188-9800-7F7E446AA4E1}"/>
              </a:ext>
              <a:ext uri="{C183D7F6-B498-43B3-948B-1728B52AA6E4}">
                <adec:decorative xmlns:adec="http://schemas.microsoft.com/office/drawing/2017/decorative" val="0"/>
              </a:ext>
            </a:extLst>
          </p:cNvPr>
          <p:cNvPicPr>
            <a:picLocks noChangeAspect="1"/>
          </p:cNvPicPr>
          <p:nvPr/>
        </p:nvPicPr>
        <p:blipFill>
          <a:blip r:embed="rId6"/>
          <a:stretch>
            <a:fillRect/>
          </a:stretch>
        </p:blipFill>
        <p:spPr>
          <a:xfrm>
            <a:off x="4253364" y="14084646"/>
            <a:ext cx="4277322" cy="2676899"/>
          </a:xfrm>
          <a:prstGeom prst="rect">
            <a:avLst/>
          </a:prstGeom>
        </p:spPr>
      </p:pic>
      <p:sp>
        <p:nvSpPr>
          <p:cNvPr id="22" name="TextBox 21">
            <a:extLst>
              <a:ext uri="{FF2B5EF4-FFF2-40B4-BE49-F238E27FC236}">
                <a16:creationId xmlns:a16="http://schemas.microsoft.com/office/drawing/2014/main" id="{754865AF-89E6-C24C-A71A-E91D5A3C714B}"/>
              </a:ext>
            </a:extLst>
          </p:cNvPr>
          <p:cNvSpPr txBox="1"/>
          <p:nvPr/>
        </p:nvSpPr>
        <p:spPr>
          <a:xfrm>
            <a:off x="4224666" y="16761546"/>
            <a:ext cx="4306020" cy="646331"/>
          </a:xfrm>
          <a:prstGeom prst="rect">
            <a:avLst/>
          </a:prstGeom>
          <a:noFill/>
        </p:spPr>
        <p:txBody>
          <a:bodyPr wrap="square" rtlCol="0">
            <a:spAutoFit/>
          </a:bodyPr>
          <a:lstStyle/>
          <a:p>
            <a:r>
              <a:rPr lang="en-US" sz="900" dirty="0">
                <a:latin typeface="Times New Roman" panose="02020603050405020304" pitchFamily="18" charset="0"/>
                <a:cs typeface="Times New Roman" panose="02020603050405020304" pitchFamily="18" charset="0"/>
              </a:rPr>
              <a:t>Figure 3. Invasion of </a:t>
            </a:r>
            <a:r>
              <a:rPr lang="en-US" sz="900" i="1" dirty="0">
                <a:latin typeface="Times New Roman" panose="02020603050405020304" pitchFamily="18" charset="0"/>
                <a:cs typeface="Times New Roman" panose="02020603050405020304" pitchFamily="18" charset="0"/>
              </a:rPr>
              <a:t>Puccinia. </a:t>
            </a:r>
            <a:r>
              <a:rPr lang="en-US" sz="900" dirty="0" err="1">
                <a:latin typeface="Times New Roman" panose="02020603050405020304" pitchFamily="18" charset="0"/>
                <a:cs typeface="Times New Roman" panose="02020603050405020304" pitchFamily="18" charset="0"/>
              </a:rPr>
              <a:t>Urediospore</a:t>
            </a:r>
            <a:r>
              <a:rPr lang="en-US" sz="900" dirty="0">
                <a:latin typeface="Times New Roman" panose="02020603050405020304" pitchFamily="18" charset="0"/>
                <a:cs typeface="Times New Roman" panose="02020603050405020304" pitchFamily="18" charset="0"/>
              </a:rPr>
              <a:t> (U),appressorium (A) germ tube (GT) guard cells (GC) penetration peg (PP) substomatal vesicle (SV) infection hypha (IH) primary haustorium (PH) intercellular hyphae (ICH), additional haustoria (H). Haustorium mother cells (HMC) are indicated in bold outline (Chong, 1984).</a:t>
            </a:r>
          </a:p>
        </p:txBody>
      </p:sp>
      <p:sp>
        <p:nvSpPr>
          <p:cNvPr id="23" name="TextBox 22">
            <a:extLst>
              <a:ext uri="{FF2B5EF4-FFF2-40B4-BE49-F238E27FC236}">
                <a16:creationId xmlns:a16="http://schemas.microsoft.com/office/drawing/2014/main" id="{78439ECB-4882-D86D-C57B-0BB8DF1BB171}"/>
              </a:ext>
            </a:extLst>
          </p:cNvPr>
          <p:cNvSpPr txBox="1"/>
          <p:nvPr/>
        </p:nvSpPr>
        <p:spPr>
          <a:xfrm>
            <a:off x="4348718" y="17543721"/>
            <a:ext cx="4181970" cy="2308324"/>
          </a:xfrm>
          <a:prstGeom prst="rect">
            <a:avLst/>
          </a:prstGeom>
          <a:noFill/>
        </p:spPr>
        <p:txBody>
          <a:bodyPr wrap="square" rtlCol="0">
            <a:spAutoFit/>
          </a:bodyPr>
          <a:lstStyle/>
          <a:p>
            <a:pPr marL="342893" indent="-342893">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fungus grows through the plant leaf and penetrates cells</a:t>
            </a:r>
          </a:p>
          <a:p>
            <a:pPr marL="342893" indent="-342893">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Secretes thousands of proteins from haustoria to manipulate host</a:t>
            </a:r>
          </a:p>
        </p:txBody>
      </p:sp>
      <p:graphicFrame>
        <p:nvGraphicFramePr>
          <p:cNvPr id="28" name="Table 27" descr="Background">
            <a:extLst>
              <a:ext uri="{FF2B5EF4-FFF2-40B4-BE49-F238E27FC236}">
                <a16:creationId xmlns:a16="http://schemas.microsoft.com/office/drawing/2014/main" id="{9CFE12D7-A5F0-FA9B-F27A-8A341DDE2DED}"/>
              </a:ext>
            </a:extLst>
          </p:cNvPr>
          <p:cNvGraphicFramePr>
            <a:graphicFrameLocks noGrp="1"/>
          </p:cNvGraphicFramePr>
          <p:nvPr>
            <p:extLst>
              <p:ext uri="{D42A27DB-BD31-4B8C-83A1-F6EECF244321}">
                <p14:modId xmlns:p14="http://schemas.microsoft.com/office/powerpoint/2010/main" val="2839737476"/>
              </p:ext>
            </p:extLst>
          </p:nvPr>
        </p:nvGraphicFramePr>
        <p:xfrm>
          <a:off x="8836038" y="4698891"/>
          <a:ext cx="7429421" cy="3204830"/>
        </p:xfrm>
        <a:graphic>
          <a:graphicData uri="http://schemas.openxmlformats.org/drawingml/2006/table">
            <a:tbl>
              <a:tblPr firstRow="1" bandRow="1">
                <a:effectLst>
                  <a:outerShdw blurRad="63500" dist="38100" dir="5400000" algn="t" rotWithShape="0">
                    <a:prstClr val="black">
                      <a:alpha val="50000"/>
                    </a:prstClr>
                  </a:outerShdw>
                </a:effectLst>
                <a:tableStyleId>{2D5ABB26-0587-4C30-8999-92F81FD0307C}</a:tableStyleId>
              </a:tblPr>
              <a:tblGrid>
                <a:gridCol w="7429421">
                  <a:extLst>
                    <a:ext uri="{9D8B030D-6E8A-4147-A177-3AD203B41FA5}">
                      <a16:colId xmlns:a16="http://schemas.microsoft.com/office/drawing/2014/main" val="20000"/>
                    </a:ext>
                  </a:extLst>
                </a:gridCol>
              </a:tblGrid>
              <a:tr h="742286">
                <a:tc>
                  <a:txBody>
                    <a:bodyPr/>
                    <a:lstStyle/>
                    <a:p>
                      <a:pPr marL="0" marR="0" indent="0" algn="ctr" defTabSz="3535710" rtl="0" eaLnBrk="1" fontAlgn="auto" latinLnBrk="0" hangingPunct="1">
                        <a:lnSpc>
                          <a:spcPct val="100000"/>
                        </a:lnSpc>
                        <a:spcBef>
                          <a:spcPts val="0"/>
                        </a:spcBef>
                        <a:spcAft>
                          <a:spcPts val="600"/>
                        </a:spcAft>
                        <a:buClrTx/>
                        <a:buSzTx/>
                        <a:buFontTx/>
                        <a:buNone/>
                        <a:tabLst/>
                        <a:defRPr/>
                      </a:pPr>
                      <a:r>
                        <a:rPr lang="en-US" sz="4000" b="1" spc="300" dirty="0">
                          <a:solidFill>
                            <a:schemeClr val="bg1"/>
                          </a:solidFill>
                          <a:latin typeface="Arial" charset="0"/>
                          <a:ea typeface="Arial" charset="0"/>
                          <a:cs typeface="Arial" charset="0"/>
                        </a:rPr>
                        <a:t>Background</a:t>
                      </a:r>
                    </a:p>
                  </a:txBody>
                  <a:tcPr marL="0" marR="0" marT="151349" marB="151349" anchor="ctr">
                    <a:solidFill>
                      <a:srgbClr val="CB2133"/>
                    </a:solidFill>
                  </a:tcPr>
                </a:tc>
                <a:extLst>
                  <a:ext uri="{0D108BD9-81ED-4DB2-BD59-A6C34878D82A}">
                    <a16:rowId xmlns:a16="http://schemas.microsoft.com/office/drawing/2014/main" val="10000"/>
                  </a:ext>
                </a:extLst>
              </a:tr>
              <a:tr h="2292532">
                <a:tc>
                  <a:txBody>
                    <a:bodyPr/>
                    <a:lstStyle/>
                    <a:p>
                      <a:pPr marL="0" indent="0" algn="just">
                        <a:spcAft>
                          <a:spcPts val="600"/>
                        </a:spcAft>
                        <a:buFont typeface="Arial" panose="020B0604020202020204" pitchFamily="34" charset="0"/>
                        <a:buNone/>
                      </a:pPr>
                      <a:r>
                        <a:rPr lang="en-US" sz="2400" i="0" u="none" dirty="0">
                          <a:latin typeface="Times New Roman" charset="0"/>
                          <a:ea typeface="Times New Roman" charset="0"/>
                          <a:cs typeface="Times New Roman" charset="0"/>
                        </a:rPr>
                        <a:t>In a previous study, Dr. Kim isolated </a:t>
                      </a:r>
                      <a:r>
                        <a:rPr lang="en-US" sz="2400" i="1" u="none" dirty="0">
                          <a:latin typeface="Times New Roman" charset="0"/>
                          <a:ea typeface="Times New Roman" charset="0"/>
                          <a:cs typeface="Times New Roman" charset="0"/>
                        </a:rPr>
                        <a:t>P. sorghi </a:t>
                      </a:r>
                      <a:r>
                        <a:rPr lang="en-US" sz="2400" i="0" u="none" dirty="0">
                          <a:latin typeface="Times New Roman" charset="0"/>
                          <a:ea typeface="Times New Roman" charset="0"/>
                          <a:cs typeface="Times New Roman" charset="0"/>
                        </a:rPr>
                        <a:t>haustorial effector proteins and expressed using the Potato Virus X vector. This vector has viral effects, thusly a vector without side-effects was needed to further confirm expression.</a:t>
                      </a:r>
                    </a:p>
                  </a:txBody>
                  <a:tcPr marL="302698" marR="302698" marT="227023" marB="37837"/>
                </a:tc>
                <a:extLst>
                  <a:ext uri="{0D108BD9-81ED-4DB2-BD59-A6C34878D82A}">
                    <a16:rowId xmlns:a16="http://schemas.microsoft.com/office/drawing/2014/main" val="10001"/>
                  </a:ext>
                </a:extLst>
              </a:tr>
            </a:tbl>
          </a:graphicData>
        </a:graphic>
      </p:graphicFrame>
      <p:graphicFrame>
        <p:nvGraphicFramePr>
          <p:cNvPr id="5" name="Table 4" descr="Hypothesis"/>
          <p:cNvGraphicFramePr>
            <a:graphicFrameLocks noGrp="1"/>
          </p:cNvGraphicFramePr>
          <p:nvPr>
            <p:extLst>
              <p:ext uri="{D42A27DB-BD31-4B8C-83A1-F6EECF244321}">
                <p14:modId xmlns:p14="http://schemas.microsoft.com/office/powerpoint/2010/main" val="1732882214"/>
              </p:ext>
            </p:extLst>
          </p:nvPr>
        </p:nvGraphicFramePr>
        <p:xfrm>
          <a:off x="16645176" y="4698891"/>
          <a:ext cx="7429421" cy="2863192"/>
        </p:xfrm>
        <a:graphic>
          <a:graphicData uri="http://schemas.openxmlformats.org/drawingml/2006/table">
            <a:tbl>
              <a:tblPr firstRow="1" bandRow="1">
                <a:effectLst>
                  <a:outerShdw blurRad="63500" dist="38100" dir="5400000" algn="t" rotWithShape="0">
                    <a:prstClr val="black">
                      <a:alpha val="50000"/>
                    </a:prstClr>
                  </a:outerShdw>
                </a:effectLst>
                <a:tableStyleId>{2D5ABB26-0587-4C30-8999-92F81FD0307C}</a:tableStyleId>
              </a:tblPr>
              <a:tblGrid>
                <a:gridCol w="7429421">
                  <a:extLst>
                    <a:ext uri="{9D8B030D-6E8A-4147-A177-3AD203B41FA5}">
                      <a16:colId xmlns:a16="http://schemas.microsoft.com/office/drawing/2014/main" val="20000"/>
                    </a:ext>
                  </a:extLst>
                </a:gridCol>
              </a:tblGrid>
              <a:tr h="704129">
                <a:tc>
                  <a:txBody>
                    <a:bodyPr/>
                    <a:lstStyle/>
                    <a:p>
                      <a:pPr marL="0" marR="0" indent="0" algn="ctr" defTabSz="3535710" rtl="0" eaLnBrk="1" fontAlgn="auto" latinLnBrk="0" hangingPunct="1">
                        <a:lnSpc>
                          <a:spcPct val="100000"/>
                        </a:lnSpc>
                        <a:spcBef>
                          <a:spcPts val="0"/>
                        </a:spcBef>
                        <a:spcAft>
                          <a:spcPts val="600"/>
                        </a:spcAft>
                        <a:buClrTx/>
                        <a:buSzTx/>
                        <a:buFontTx/>
                        <a:buNone/>
                        <a:tabLst/>
                        <a:defRPr/>
                      </a:pPr>
                      <a:r>
                        <a:rPr lang="en-US" sz="4000" b="1" spc="300" dirty="0">
                          <a:solidFill>
                            <a:schemeClr val="bg1"/>
                          </a:solidFill>
                          <a:latin typeface="Arial" charset="0"/>
                          <a:ea typeface="Arial" charset="0"/>
                          <a:cs typeface="Arial" charset="0"/>
                        </a:rPr>
                        <a:t>Hypothesis</a:t>
                      </a:r>
                    </a:p>
                  </a:txBody>
                  <a:tcPr marL="0" marR="0" marT="151349" marB="151349" anchor="ctr">
                    <a:solidFill>
                      <a:srgbClr val="CB2133"/>
                    </a:solidFill>
                  </a:tcPr>
                </a:tc>
                <a:extLst>
                  <a:ext uri="{0D108BD9-81ED-4DB2-BD59-A6C34878D82A}">
                    <a16:rowId xmlns:a16="http://schemas.microsoft.com/office/drawing/2014/main" val="10000"/>
                  </a:ext>
                </a:extLst>
              </a:tr>
              <a:tr h="1950894">
                <a:tc>
                  <a:txBody>
                    <a:bodyPr/>
                    <a:lstStyle/>
                    <a:p>
                      <a:pPr algn="just">
                        <a:spcAft>
                          <a:spcPts val="600"/>
                        </a:spcAft>
                      </a:pPr>
                      <a:r>
                        <a:rPr lang="en-US" sz="2400" b="0" dirty="0">
                          <a:solidFill>
                            <a:schemeClr val="tx1"/>
                          </a:solidFill>
                          <a:latin typeface="Times New Roman" charset="0"/>
                          <a:ea typeface="Times New Roman" charset="0"/>
                          <a:cs typeface="Times New Roman" charset="0"/>
                        </a:rPr>
                        <a:t>We hypothesize that effectors localizing to the nucleus may regulate the transcript levels of plant genes involved in defense responses. </a:t>
                      </a:r>
                      <a:endParaRPr lang="en-US" sz="2400" b="0" dirty="0">
                        <a:latin typeface="Times New Roman" charset="0"/>
                        <a:ea typeface="Times New Roman" charset="0"/>
                        <a:cs typeface="Times New Roman" charset="0"/>
                      </a:endParaRPr>
                    </a:p>
                  </a:txBody>
                  <a:tcPr marL="302698" marR="302698" marT="227023" marB="37837"/>
                </a:tc>
                <a:extLst>
                  <a:ext uri="{0D108BD9-81ED-4DB2-BD59-A6C34878D82A}">
                    <a16:rowId xmlns:a16="http://schemas.microsoft.com/office/drawing/2014/main" val="10001"/>
                  </a:ext>
                </a:extLst>
              </a:tr>
            </a:tbl>
          </a:graphicData>
        </a:graphic>
      </p:graphicFrame>
      <p:graphicFrame>
        <p:nvGraphicFramePr>
          <p:cNvPr id="31" name="Table 30" descr="Results Heading">
            <a:extLst>
              <a:ext uri="{FF2B5EF4-FFF2-40B4-BE49-F238E27FC236}">
                <a16:creationId xmlns:a16="http://schemas.microsoft.com/office/drawing/2014/main" id="{B76CE1B7-66CD-8EAA-959F-4242DBB29004}"/>
              </a:ext>
            </a:extLst>
          </p:cNvPr>
          <p:cNvGraphicFramePr>
            <a:graphicFrameLocks noGrp="1"/>
          </p:cNvGraphicFramePr>
          <p:nvPr>
            <p:extLst>
              <p:ext uri="{D42A27DB-BD31-4B8C-83A1-F6EECF244321}">
                <p14:modId xmlns:p14="http://schemas.microsoft.com/office/powerpoint/2010/main" val="3135955007"/>
              </p:ext>
            </p:extLst>
          </p:nvPr>
        </p:nvGraphicFramePr>
        <p:xfrm>
          <a:off x="8836038" y="7831673"/>
          <a:ext cx="15238559" cy="1785439"/>
        </p:xfrm>
        <a:graphic>
          <a:graphicData uri="http://schemas.openxmlformats.org/drawingml/2006/table">
            <a:tbl>
              <a:tblPr firstRow="1" bandRow="1">
                <a:effectLst>
                  <a:outerShdw blurRad="63500" dist="38100" dir="5400000" algn="t" rotWithShape="0">
                    <a:prstClr val="black">
                      <a:alpha val="50000"/>
                    </a:prstClr>
                  </a:outerShdw>
                </a:effectLst>
                <a:tableStyleId>{2D5ABB26-0587-4C30-8999-92F81FD0307C}</a:tableStyleId>
              </a:tblPr>
              <a:tblGrid>
                <a:gridCol w="15238559">
                  <a:extLst>
                    <a:ext uri="{9D8B030D-6E8A-4147-A177-3AD203B41FA5}">
                      <a16:colId xmlns:a16="http://schemas.microsoft.com/office/drawing/2014/main" val="20000"/>
                    </a:ext>
                  </a:extLst>
                </a:gridCol>
              </a:tblGrid>
              <a:tr h="0">
                <a:tc>
                  <a:txBody>
                    <a:bodyPr/>
                    <a:lstStyle/>
                    <a:p>
                      <a:pPr marL="0" marR="0" indent="0" algn="ctr" defTabSz="3535710" rtl="0" eaLnBrk="1" fontAlgn="auto" latinLnBrk="0" hangingPunct="1">
                        <a:lnSpc>
                          <a:spcPct val="100000"/>
                        </a:lnSpc>
                        <a:spcBef>
                          <a:spcPts val="0"/>
                        </a:spcBef>
                        <a:spcAft>
                          <a:spcPts val="600"/>
                        </a:spcAft>
                        <a:buClrTx/>
                        <a:buSzTx/>
                        <a:buFontTx/>
                        <a:buNone/>
                        <a:tabLst/>
                        <a:defRPr/>
                      </a:pPr>
                      <a:r>
                        <a:rPr lang="en-US" sz="4000" b="1" spc="300" dirty="0">
                          <a:solidFill>
                            <a:schemeClr val="bg1"/>
                          </a:solidFill>
                          <a:latin typeface="Arial" charset="0"/>
                          <a:ea typeface="Arial" charset="0"/>
                          <a:cs typeface="Arial" charset="0"/>
                        </a:rPr>
                        <a:t>Results</a:t>
                      </a:r>
                    </a:p>
                  </a:txBody>
                  <a:tcPr marL="0" marR="0" marT="151349" marB="151349" anchor="ctr">
                    <a:solidFill>
                      <a:srgbClr val="CB2133"/>
                    </a:solidFill>
                  </a:tcPr>
                </a:tc>
                <a:extLst>
                  <a:ext uri="{0D108BD9-81ED-4DB2-BD59-A6C34878D82A}">
                    <a16:rowId xmlns:a16="http://schemas.microsoft.com/office/drawing/2014/main" val="10000"/>
                  </a:ext>
                </a:extLst>
              </a:tr>
              <a:tr h="873141">
                <a:tc>
                  <a:txBody>
                    <a:bodyPr/>
                    <a:lstStyle/>
                    <a:p>
                      <a:pPr marL="0" indent="0" algn="just">
                        <a:spcAft>
                          <a:spcPts val="600"/>
                        </a:spcAft>
                        <a:buFont typeface="Arial" panose="020B0604020202020204" pitchFamily="34" charset="0"/>
                        <a:buNone/>
                      </a:pPr>
                      <a:endParaRPr lang="en-US" sz="2400" dirty="0">
                        <a:latin typeface="Times New Roman" charset="0"/>
                        <a:ea typeface="Times New Roman" charset="0"/>
                        <a:cs typeface="Times New Roman" charset="0"/>
                      </a:endParaRPr>
                    </a:p>
                  </a:txBody>
                  <a:tcPr marL="302698" marR="302698" marT="227023" marB="37837"/>
                </a:tc>
                <a:extLst>
                  <a:ext uri="{0D108BD9-81ED-4DB2-BD59-A6C34878D82A}">
                    <a16:rowId xmlns:a16="http://schemas.microsoft.com/office/drawing/2014/main" val="10001"/>
                  </a:ext>
                </a:extLst>
              </a:tr>
            </a:tbl>
          </a:graphicData>
        </a:graphic>
      </p:graphicFrame>
      <p:pic>
        <p:nvPicPr>
          <p:cNvPr id="35" name="Picture 34" descr="Figure 4 Photo: Plant Epidermis photo">
            <a:extLst>
              <a:ext uri="{FF2B5EF4-FFF2-40B4-BE49-F238E27FC236}">
                <a16:creationId xmlns:a16="http://schemas.microsoft.com/office/drawing/2014/main" id="{104E7477-1D5C-FCC2-12EC-A08257911BB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96312" y="8895372"/>
            <a:ext cx="7065669" cy="5303520"/>
          </a:xfrm>
          <a:prstGeom prst="rect">
            <a:avLst/>
          </a:prstGeom>
        </p:spPr>
      </p:pic>
      <p:sp>
        <p:nvSpPr>
          <p:cNvPr id="60" name="TextBox 59">
            <a:extLst>
              <a:ext uri="{FF2B5EF4-FFF2-40B4-BE49-F238E27FC236}">
                <a16:creationId xmlns:a16="http://schemas.microsoft.com/office/drawing/2014/main" id="{E3FE7E9D-B3DD-18B8-27FE-C30AD70D78F4}"/>
              </a:ext>
            </a:extLst>
          </p:cNvPr>
          <p:cNvSpPr txBox="1"/>
          <p:nvPr/>
        </p:nvSpPr>
        <p:spPr>
          <a:xfrm>
            <a:off x="8948183" y="14209003"/>
            <a:ext cx="7307247" cy="261610"/>
          </a:xfrm>
          <a:prstGeom prst="rect">
            <a:avLst/>
          </a:prstGeom>
          <a:noFill/>
        </p:spPr>
        <p:txBody>
          <a:bodyPr wrap="square" rtlCol="0">
            <a:spAutoFit/>
          </a:bodyPr>
          <a:lstStyle/>
          <a:p>
            <a:r>
              <a:rPr lang="en-US" sz="1100" dirty="0">
                <a:latin typeface="Times New Roman" panose="02020603050405020304" pitchFamily="18" charset="0"/>
                <a:cs typeface="Times New Roman" panose="02020603050405020304" pitchFamily="18" charset="0"/>
              </a:rPr>
              <a:t>Figure 4. Image of plant epidermis with expressing protein 4A7 tagged with fluorescent markers. Imaged with Bio-Rad ZOE</a:t>
            </a:r>
          </a:p>
        </p:txBody>
      </p:sp>
      <p:pic>
        <p:nvPicPr>
          <p:cNvPr id="38" name="Picture 37" descr="Figure 5 photo">
            <a:extLst>
              <a:ext uri="{FF2B5EF4-FFF2-40B4-BE49-F238E27FC236}">
                <a16:creationId xmlns:a16="http://schemas.microsoft.com/office/drawing/2014/main" id="{E6D77438-3FEC-7354-B486-9E163C46DD4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854794" y="8901618"/>
            <a:ext cx="7062705" cy="5303520"/>
          </a:xfrm>
          <a:prstGeom prst="rect">
            <a:avLst/>
          </a:prstGeom>
        </p:spPr>
      </p:pic>
      <p:sp>
        <p:nvSpPr>
          <p:cNvPr id="1024" name="TextBox 1023">
            <a:extLst>
              <a:ext uri="{FF2B5EF4-FFF2-40B4-BE49-F238E27FC236}">
                <a16:creationId xmlns:a16="http://schemas.microsoft.com/office/drawing/2014/main" id="{833E65ED-2BD2-B835-8414-F7AD3561A5FA}"/>
              </a:ext>
            </a:extLst>
          </p:cNvPr>
          <p:cNvSpPr txBox="1"/>
          <p:nvPr/>
        </p:nvSpPr>
        <p:spPr>
          <a:xfrm>
            <a:off x="16835629" y="14209003"/>
            <a:ext cx="7235550" cy="261610"/>
          </a:xfrm>
          <a:prstGeom prst="rect">
            <a:avLst/>
          </a:prstGeom>
          <a:noFill/>
        </p:spPr>
        <p:txBody>
          <a:bodyPr wrap="square" rtlCol="0">
            <a:spAutoFit/>
          </a:bodyPr>
          <a:lstStyle/>
          <a:p>
            <a:r>
              <a:rPr lang="en-US" sz="1100" dirty="0">
                <a:latin typeface="Times New Roman" panose="02020603050405020304" pitchFamily="18" charset="0"/>
                <a:cs typeface="Times New Roman" panose="02020603050405020304" pitchFamily="18" charset="0"/>
              </a:rPr>
              <a:t>Figure 5. Image of plant epidermis with expressing protein 4A8 tagged with fluorescent markers. Imaged with Bio-Rad ZOE</a:t>
            </a:r>
          </a:p>
        </p:txBody>
      </p:sp>
      <p:pic>
        <p:nvPicPr>
          <p:cNvPr id="49" name="Picture 48" descr="Figure 6 image">
            <a:extLst>
              <a:ext uri="{FF2B5EF4-FFF2-40B4-BE49-F238E27FC236}">
                <a16:creationId xmlns:a16="http://schemas.microsoft.com/office/drawing/2014/main" id="{23ECEB51-EB54-5EF3-BE4A-7BC66BD22E1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965522" y="14568577"/>
            <a:ext cx="7079316" cy="5303520"/>
          </a:xfrm>
          <a:prstGeom prst="rect">
            <a:avLst/>
          </a:prstGeom>
        </p:spPr>
      </p:pic>
      <p:sp>
        <p:nvSpPr>
          <p:cNvPr id="58" name="TextBox 57">
            <a:extLst>
              <a:ext uri="{FF2B5EF4-FFF2-40B4-BE49-F238E27FC236}">
                <a16:creationId xmlns:a16="http://schemas.microsoft.com/office/drawing/2014/main" id="{4926ABC5-2A2A-D49C-E0AC-E9D741BB415C}"/>
              </a:ext>
            </a:extLst>
          </p:cNvPr>
          <p:cNvSpPr txBox="1"/>
          <p:nvPr/>
        </p:nvSpPr>
        <p:spPr>
          <a:xfrm>
            <a:off x="8929425" y="19860442"/>
            <a:ext cx="7262817" cy="261610"/>
          </a:xfrm>
          <a:prstGeom prst="rect">
            <a:avLst/>
          </a:prstGeom>
          <a:noFill/>
        </p:spPr>
        <p:txBody>
          <a:bodyPr wrap="square" rtlCol="0">
            <a:spAutoFit/>
          </a:bodyPr>
          <a:lstStyle/>
          <a:p>
            <a:r>
              <a:rPr lang="en-US" sz="1100" dirty="0">
                <a:latin typeface="Times New Roman" panose="02020603050405020304" pitchFamily="18" charset="0"/>
                <a:cs typeface="Times New Roman" panose="02020603050405020304" pitchFamily="18" charset="0"/>
              </a:rPr>
              <a:t>Figure 6. Image of plant epidermis with expressing protein 4C2 tagged with fluorescent markers. Imaged with Bio-Rad ZOE</a:t>
            </a:r>
          </a:p>
        </p:txBody>
      </p:sp>
      <p:pic>
        <p:nvPicPr>
          <p:cNvPr id="62" name="Picture 61">
            <a:extLst>
              <a:ext uri="{FF2B5EF4-FFF2-40B4-BE49-F238E27FC236}">
                <a16:creationId xmlns:a16="http://schemas.microsoft.com/office/drawing/2014/main" id="{4C4DE058-6536-BAC0-59E6-C73B2CA6D750}"/>
              </a:ext>
              <a:ext uri="{C183D7F6-B498-43B3-948B-1728B52AA6E4}">
                <adec:decorative xmlns:adec="http://schemas.microsoft.com/office/drawing/2017/decorative" val="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6835629" y="14530151"/>
            <a:ext cx="7081870" cy="5303520"/>
          </a:xfrm>
          <a:prstGeom prst="rect">
            <a:avLst/>
          </a:prstGeom>
        </p:spPr>
      </p:pic>
      <p:sp>
        <p:nvSpPr>
          <p:cNvPr id="1027" name="TextBox 1026">
            <a:extLst>
              <a:ext uri="{FF2B5EF4-FFF2-40B4-BE49-F238E27FC236}">
                <a16:creationId xmlns:a16="http://schemas.microsoft.com/office/drawing/2014/main" id="{45FEB2F9-CC18-DAA6-F39D-E75C350F4263}"/>
              </a:ext>
            </a:extLst>
          </p:cNvPr>
          <p:cNvSpPr txBox="1"/>
          <p:nvPr/>
        </p:nvSpPr>
        <p:spPr>
          <a:xfrm>
            <a:off x="16806969" y="19872097"/>
            <a:ext cx="7235550" cy="430887"/>
          </a:xfrm>
          <a:prstGeom prst="rect">
            <a:avLst/>
          </a:prstGeom>
          <a:noFill/>
        </p:spPr>
        <p:txBody>
          <a:bodyPr wrap="square" rtlCol="0">
            <a:spAutoFit/>
          </a:bodyPr>
          <a:lstStyle/>
          <a:p>
            <a:r>
              <a:rPr lang="en-US" sz="1100" dirty="0">
                <a:latin typeface="Times New Roman" panose="02020603050405020304" pitchFamily="18" charset="0"/>
                <a:cs typeface="Times New Roman" panose="02020603050405020304" pitchFamily="18" charset="0"/>
              </a:rPr>
              <a:t>Figure 6. Image of plant epidermis with expressing protein 4C4 tagged with fluorescent markers. Imaged with Bio-Rad ZOE</a:t>
            </a:r>
          </a:p>
          <a:p>
            <a:endParaRPr lang="en-US" sz="1100" dirty="0">
              <a:latin typeface="Times New Roman" panose="02020603050405020304" pitchFamily="18" charset="0"/>
              <a:cs typeface="Times New Roman" panose="02020603050405020304" pitchFamily="18" charset="0"/>
            </a:endParaRPr>
          </a:p>
        </p:txBody>
      </p:sp>
      <p:graphicFrame>
        <p:nvGraphicFramePr>
          <p:cNvPr id="12" name="Table 11" descr="Methods">
            <a:extLst>
              <a:ext uri="{FF2B5EF4-FFF2-40B4-BE49-F238E27FC236}">
                <a16:creationId xmlns:a16="http://schemas.microsoft.com/office/drawing/2014/main" id="{6EB8442C-72E5-4087-E79F-FC39FEC05A60}"/>
              </a:ext>
            </a:extLst>
          </p:cNvPr>
          <p:cNvGraphicFramePr>
            <a:graphicFrameLocks noGrp="1"/>
          </p:cNvGraphicFramePr>
          <p:nvPr>
            <p:extLst>
              <p:ext uri="{D42A27DB-BD31-4B8C-83A1-F6EECF244321}">
                <p14:modId xmlns:p14="http://schemas.microsoft.com/office/powerpoint/2010/main" val="4215220918"/>
              </p:ext>
            </p:extLst>
          </p:nvPr>
        </p:nvGraphicFramePr>
        <p:xfrm>
          <a:off x="24718688" y="4698891"/>
          <a:ext cx="7429421" cy="12210918"/>
        </p:xfrm>
        <a:graphic>
          <a:graphicData uri="http://schemas.openxmlformats.org/drawingml/2006/table">
            <a:tbl>
              <a:tblPr firstRow="1" bandRow="1">
                <a:effectLst>
                  <a:outerShdw blurRad="63500" dist="38100" dir="5400000" algn="t" rotWithShape="0">
                    <a:prstClr val="black">
                      <a:alpha val="50000"/>
                    </a:prstClr>
                  </a:outerShdw>
                </a:effectLst>
                <a:tableStyleId>{2D5ABB26-0587-4C30-8999-92F81FD0307C}</a:tableStyleId>
              </a:tblPr>
              <a:tblGrid>
                <a:gridCol w="7429421">
                  <a:extLst>
                    <a:ext uri="{9D8B030D-6E8A-4147-A177-3AD203B41FA5}">
                      <a16:colId xmlns:a16="http://schemas.microsoft.com/office/drawing/2014/main" val="20000"/>
                    </a:ext>
                  </a:extLst>
                </a:gridCol>
              </a:tblGrid>
              <a:tr h="747674">
                <a:tc>
                  <a:txBody>
                    <a:bodyPr/>
                    <a:lstStyle/>
                    <a:p>
                      <a:pPr marL="0" marR="0" indent="0" algn="ctr" defTabSz="3535710" rtl="0" eaLnBrk="1" fontAlgn="auto" latinLnBrk="0" hangingPunct="1">
                        <a:lnSpc>
                          <a:spcPct val="100000"/>
                        </a:lnSpc>
                        <a:spcBef>
                          <a:spcPts val="0"/>
                        </a:spcBef>
                        <a:spcAft>
                          <a:spcPts val="600"/>
                        </a:spcAft>
                        <a:buClrTx/>
                        <a:buSzTx/>
                        <a:buFontTx/>
                        <a:buNone/>
                        <a:tabLst/>
                        <a:defRPr/>
                      </a:pPr>
                      <a:r>
                        <a:rPr lang="en-US" sz="4000" b="1" spc="300" dirty="0">
                          <a:solidFill>
                            <a:schemeClr val="bg1"/>
                          </a:solidFill>
                          <a:latin typeface="Arial" charset="0"/>
                          <a:ea typeface="Arial" charset="0"/>
                          <a:cs typeface="Arial" charset="0"/>
                        </a:rPr>
                        <a:t>Methods</a:t>
                      </a:r>
                    </a:p>
                  </a:txBody>
                  <a:tcPr marL="0" marR="0" marT="151349" marB="151349" anchor="ctr">
                    <a:solidFill>
                      <a:srgbClr val="CB2133"/>
                    </a:solidFill>
                  </a:tcPr>
                </a:tc>
                <a:extLst>
                  <a:ext uri="{0D108BD9-81ED-4DB2-BD59-A6C34878D82A}">
                    <a16:rowId xmlns:a16="http://schemas.microsoft.com/office/drawing/2014/main" val="10000"/>
                  </a:ext>
                </a:extLst>
              </a:tr>
              <a:tr h="7050339">
                <a:tc>
                  <a:txBody>
                    <a:bodyPr/>
                    <a:lstStyle/>
                    <a:p>
                      <a:pPr marL="0" indent="0">
                        <a:spcAft>
                          <a:spcPts val="600"/>
                        </a:spcAft>
                        <a:buFont typeface="+mj-lt"/>
                        <a:buNone/>
                      </a:pPr>
                      <a:r>
                        <a:rPr lang="en-US" sz="2400" b="1" dirty="0">
                          <a:latin typeface="Times New Roman" charset="0"/>
                          <a:ea typeface="Times New Roman" charset="0"/>
                          <a:cs typeface="Times New Roman" charset="0"/>
                        </a:rPr>
                        <a:t>Molecular Cloning</a:t>
                      </a:r>
                    </a:p>
                    <a:p>
                      <a:pPr marL="457200" indent="-457200">
                        <a:spcAft>
                          <a:spcPts val="600"/>
                        </a:spcAft>
                        <a:buFont typeface="+mj-lt"/>
                        <a:buAutoNum type="arabicPeriod"/>
                      </a:pPr>
                      <a:r>
                        <a:rPr lang="en-US" sz="2400" dirty="0">
                          <a:latin typeface="Times New Roman" charset="0"/>
                          <a:ea typeface="Times New Roman" charset="0"/>
                          <a:cs typeface="Times New Roman" charset="0"/>
                        </a:rPr>
                        <a:t>Design forward and reverse primers in </a:t>
                      </a:r>
                      <a:r>
                        <a:rPr lang="en-US" sz="2400" dirty="0" err="1">
                          <a:latin typeface="Times New Roman" charset="0"/>
                          <a:ea typeface="Times New Roman" charset="0"/>
                          <a:cs typeface="Times New Roman" charset="0"/>
                        </a:rPr>
                        <a:t>Benchling</a:t>
                      </a:r>
                      <a:r>
                        <a:rPr lang="en-US" sz="2400" dirty="0">
                          <a:latin typeface="Times New Roman" charset="0"/>
                          <a:ea typeface="Times New Roman" charset="0"/>
                          <a:cs typeface="Times New Roman" charset="0"/>
                        </a:rPr>
                        <a:t> </a:t>
                      </a:r>
                    </a:p>
                    <a:p>
                      <a:pPr marL="457200" indent="-457200">
                        <a:spcAft>
                          <a:spcPts val="600"/>
                        </a:spcAft>
                        <a:buFont typeface="+mj-lt"/>
                        <a:buAutoNum type="arabicPeriod"/>
                      </a:pPr>
                      <a:r>
                        <a:rPr lang="en-US" sz="2400" dirty="0">
                          <a:latin typeface="Times New Roman" charset="0"/>
                          <a:ea typeface="Times New Roman" charset="0"/>
                          <a:cs typeface="Times New Roman" charset="0"/>
                        </a:rPr>
                        <a:t>Extract the PVX vector plasmid from </a:t>
                      </a:r>
                      <a:r>
                        <a:rPr lang="en-US" sz="2400" i="1" dirty="0">
                          <a:latin typeface="Times New Roman" charset="0"/>
                          <a:ea typeface="Times New Roman" charset="0"/>
                          <a:cs typeface="Times New Roman" charset="0"/>
                        </a:rPr>
                        <a:t>Escherichia coli </a:t>
                      </a:r>
                      <a:r>
                        <a:rPr lang="en-US" sz="2400" dirty="0">
                          <a:latin typeface="Times New Roman" charset="0"/>
                          <a:ea typeface="Times New Roman" charset="0"/>
                          <a:cs typeface="Times New Roman" charset="0"/>
                        </a:rPr>
                        <a:t>cell</a:t>
                      </a:r>
                    </a:p>
                    <a:p>
                      <a:pPr marL="457200" indent="-457200">
                        <a:spcAft>
                          <a:spcPts val="600"/>
                        </a:spcAft>
                        <a:buFont typeface="+mj-lt"/>
                        <a:buAutoNum type="arabicPeriod"/>
                      </a:pPr>
                      <a:r>
                        <a:rPr lang="en-US" sz="2400" dirty="0">
                          <a:latin typeface="Times New Roman" charset="0"/>
                          <a:ea typeface="Times New Roman" charset="0"/>
                          <a:cs typeface="Times New Roman" charset="0"/>
                        </a:rPr>
                        <a:t>Polymerase chain reaction (PCR) on plasmid template with HF Phusion polymerase and primers</a:t>
                      </a:r>
                    </a:p>
                    <a:p>
                      <a:pPr marL="457200" indent="-457200">
                        <a:spcAft>
                          <a:spcPts val="600"/>
                        </a:spcAft>
                        <a:buFont typeface="+mj-lt"/>
                        <a:buAutoNum type="arabicPeriod"/>
                      </a:pPr>
                      <a:r>
                        <a:rPr lang="en-US" sz="2400" dirty="0">
                          <a:latin typeface="Times New Roman" charset="0"/>
                          <a:ea typeface="Times New Roman" charset="0"/>
                          <a:cs typeface="Times New Roman" charset="0"/>
                        </a:rPr>
                        <a:t>Gel electrophoresis to check the PCR product</a:t>
                      </a:r>
                    </a:p>
                    <a:p>
                      <a:pPr marL="457200" indent="-457200">
                        <a:spcAft>
                          <a:spcPts val="600"/>
                        </a:spcAft>
                        <a:buFont typeface="+mj-lt"/>
                        <a:buAutoNum type="arabicPeriod"/>
                      </a:pPr>
                      <a:r>
                        <a:rPr lang="en-US" sz="2400" dirty="0">
                          <a:latin typeface="Times New Roman" charset="0"/>
                          <a:ea typeface="Times New Roman" charset="0"/>
                          <a:cs typeface="Times New Roman" charset="0"/>
                        </a:rPr>
                        <a:t>Digestion on template and CDS vector with HF BAMHI and HF KPNI</a:t>
                      </a:r>
                    </a:p>
                    <a:p>
                      <a:pPr marL="457200" indent="-457200">
                        <a:spcAft>
                          <a:spcPts val="600"/>
                        </a:spcAft>
                        <a:buFont typeface="+mj-lt"/>
                        <a:buAutoNum type="arabicPeriod"/>
                      </a:pPr>
                      <a:r>
                        <a:rPr lang="en-US" sz="2400" dirty="0">
                          <a:latin typeface="Times New Roman" charset="0"/>
                          <a:ea typeface="Times New Roman" charset="0"/>
                          <a:cs typeface="Times New Roman" charset="0"/>
                        </a:rPr>
                        <a:t>Gel electrophoresis to check enzyme digestion</a:t>
                      </a:r>
                    </a:p>
                    <a:p>
                      <a:pPr marL="457200" indent="-457200">
                        <a:spcAft>
                          <a:spcPts val="600"/>
                        </a:spcAft>
                        <a:buFont typeface="+mj-lt"/>
                        <a:buAutoNum type="arabicPeriod"/>
                      </a:pPr>
                      <a:r>
                        <a:rPr lang="en-US" sz="2400" dirty="0">
                          <a:latin typeface="Times New Roman" charset="0"/>
                          <a:ea typeface="Times New Roman" charset="0"/>
                          <a:cs typeface="Times New Roman" charset="0"/>
                        </a:rPr>
                        <a:t>Gel extraction and purification</a:t>
                      </a:r>
                    </a:p>
                    <a:p>
                      <a:pPr marL="457200" indent="-457200">
                        <a:spcAft>
                          <a:spcPts val="600"/>
                        </a:spcAft>
                        <a:buFont typeface="+mj-lt"/>
                        <a:buAutoNum type="arabicPeriod"/>
                      </a:pPr>
                      <a:r>
                        <a:rPr lang="en-US" sz="2400" dirty="0">
                          <a:latin typeface="Times New Roman" charset="0"/>
                          <a:ea typeface="Times New Roman" charset="0"/>
                          <a:cs typeface="Times New Roman" charset="0"/>
                        </a:rPr>
                        <a:t>Ligation using T4 DNA Ligase</a:t>
                      </a:r>
                    </a:p>
                    <a:p>
                      <a:pPr marL="457200" indent="-457200">
                        <a:spcAft>
                          <a:spcPts val="600"/>
                        </a:spcAft>
                        <a:buFont typeface="+mj-lt"/>
                        <a:buAutoNum type="arabicPeriod"/>
                      </a:pPr>
                      <a:r>
                        <a:rPr lang="en-US" sz="2400" dirty="0">
                          <a:latin typeface="Times New Roman" charset="0"/>
                          <a:ea typeface="Times New Roman" charset="0"/>
                          <a:cs typeface="Times New Roman" charset="0"/>
                        </a:rPr>
                        <a:t>Heat shock transformation into DH5</a:t>
                      </a:r>
                      <a:r>
                        <a:rPr lang="el-GR" sz="2400" dirty="0">
                          <a:latin typeface="Times New Roman" charset="0"/>
                          <a:ea typeface="Times New Roman" charset="0"/>
                          <a:cs typeface="Times New Roman" charset="0"/>
                        </a:rPr>
                        <a:t>α </a:t>
                      </a:r>
                      <a:r>
                        <a:rPr lang="en-US" sz="2400" i="1" dirty="0">
                          <a:latin typeface="Times New Roman" charset="0"/>
                          <a:ea typeface="Times New Roman" charset="0"/>
                          <a:cs typeface="Times New Roman" charset="0"/>
                        </a:rPr>
                        <a:t>E. coli </a:t>
                      </a:r>
                      <a:r>
                        <a:rPr lang="en-US" sz="2400" dirty="0">
                          <a:latin typeface="Times New Roman" charset="0"/>
                          <a:ea typeface="Times New Roman" charset="0"/>
                          <a:cs typeface="Times New Roman" charset="0"/>
                        </a:rPr>
                        <a:t>cells</a:t>
                      </a:r>
                    </a:p>
                    <a:p>
                      <a:pPr marL="457200" indent="-457200">
                        <a:spcAft>
                          <a:spcPts val="600"/>
                        </a:spcAft>
                        <a:buFont typeface="+mj-lt"/>
                        <a:buAutoNum type="arabicPeriod"/>
                      </a:pPr>
                      <a:r>
                        <a:rPr lang="en-US" sz="2400" dirty="0">
                          <a:latin typeface="Times New Roman" charset="0"/>
                          <a:ea typeface="Times New Roman" charset="0"/>
                          <a:cs typeface="Times New Roman" charset="0"/>
                        </a:rPr>
                        <a:t>Grow on solid ampicillin Luria broth plates</a:t>
                      </a:r>
                    </a:p>
                    <a:p>
                      <a:pPr marL="457200" indent="-457200">
                        <a:spcAft>
                          <a:spcPts val="600"/>
                        </a:spcAft>
                        <a:buFont typeface="+mj-lt"/>
                        <a:buAutoNum type="arabicPeriod"/>
                      </a:pPr>
                      <a:r>
                        <a:rPr lang="en-US" sz="2400" dirty="0">
                          <a:latin typeface="Times New Roman" charset="0"/>
                          <a:ea typeface="Times New Roman" charset="0"/>
                          <a:cs typeface="Times New Roman" charset="0"/>
                        </a:rPr>
                        <a:t>Pick colonies, grow in ampicillin Luria broth.</a:t>
                      </a:r>
                    </a:p>
                    <a:p>
                      <a:pPr marL="457200" indent="-457200">
                        <a:spcAft>
                          <a:spcPts val="600"/>
                        </a:spcAft>
                        <a:buFont typeface="+mj-lt"/>
                        <a:buAutoNum type="arabicPeriod"/>
                      </a:pPr>
                      <a:r>
                        <a:rPr lang="en-US" sz="2400" dirty="0">
                          <a:latin typeface="Times New Roman" charset="0"/>
                          <a:ea typeface="Times New Roman" charset="0"/>
                          <a:cs typeface="Times New Roman" charset="0"/>
                        </a:rPr>
                        <a:t>Extract plasmids from </a:t>
                      </a:r>
                      <a:r>
                        <a:rPr lang="en-US" sz="2400" i="1" dirty="0">
                          <a:latin typeface="Times New Roman" charset="0"/>
                          <a:ea typeface="Times New Roman" charset="0"/>
                          <a:cs typeface="Times New Roman" charset="0"/>
                        </a:rPr>
                        <a:t>E. coli </a:t>
                      </a:r>
                    </a:p>
                    <a:p>
                      <a:pPr marL="457200" indent="-457200">
                        <a:spcAft>
                          <a:spcPts val="600"/>
                        </a:spcAft>
                        <a:buFont typeface="+mj-lt"/>
                        <a:buAutoNum type="arabicPeriod"/>
                      </a:pPr>
                      <a:r>
                        <a:rPr lang="en-US" sz="2400" dirty="0">
                          <a:latin typeface="Times New Roman" charset="0"/>
                          <a:ea typeface="Times New Roman" charset="0"/>
                          <a:cs typeface="Times New Roman" charset="0"/>
                        </a:rPr>
                        <a:t>Sequence utilizing </a:t>
                      </a:r>
                      <a:r>
                        <a:rPr lang="en-US" sz="2400" dirty="0" err="1">
                          <a:latin typeface="Times New Roman" charset="0"/>
                          <a:ea typeface="Times New Roman" charset="0"/>
                          <a:cs typeface="Times New Roman" charset="0"/>
                        </a:rPr>
                        <a:t>Plasmidsaurus</a:t>
                      </a:r>
                      <a:r>
                        <a:rPr lang="en-US" sz="2400" dirty="0">
                          <a:latin typeface="Times New Roman" charset="0"/>
                          <a:ea typeface="Times New Roman" charset="0"/>
                          <a:cs typeface="Times New Roman" charset="0"/>
                        </a:rPr>
                        <a:t> services</a:t>
                      </a:r>
                    </a:p>
                    <a:p>
                      <a:pPr marL="0" indent="0">
                        <a:spcAft>
                          <a:spcPts val="600"/>
                        </a:spcAft>
                        <a:buFont typeface="+mj-lt"/>
                        <a:buNone/>
                      </a:pPr>
                      <a:r>
                        <a:rPr lang="en-US" sz="2400" b="1" dirty="0">
                          <a:latin typeface="Times New Roman" charset="0"/>
                          <a:ea typeface="Times New Roman" charset="0"/>
                          <a:cs typeface="Times New Roman" charset="0"/>
                        </a:rPr>
                        <a:t>Transformation into </a:t>
                      </a:r>
                      <a:r>
                        <a:rPr lang="en-US" sz="2400" b="1" i="1" dirty="0">
                          <a:latin typeface="Times New Roman" charset="0"/>
                          <a:ea typeface="Times New Roman" charset="0"/>
                          <a:cs typeface="Times New Roman" charset="0"/>
                        </a:rPr>
                        <a:t>Agrobacterium</a:t>
                      </a:r>
                      <a:endParaRPr lang="en-US" sz="2400" b="1" dirty="0">
                        <a:latin typeface="Times New Roman" charset="0"/>
                        <a:ea typeface="Times New Roman" charset="0"/>
                        <a:cs typeface="Times New Roman" charset="0"/>
                      </a:endParaRPr>
                    </a:p>
                    <a:p>
                      <a:pPr marL="457200" indent="-457200">
                        <a:spcAft>
                          <a:spcPts val="600"/>
                        </a:spcAft>
                        <a:buFont typeface="+mj-lt"/>
                        <a:buAutoNum type="arabicPeriod"/>
                      </a:pPr>
                      <a:r>
                        <a:rPr lang="en-US" sz="2400" dirty="0">
                          <a:latin typeface="Times New Roman" charset="0"/>
                          <a:ea typeface="Times New Roman" charset="0"/>
                          <a:cs typeface="Times New Roman" charset="0"/>
                        </a:rPr>
                        <a:t>Digest CDS plasmids containing gene and destination vector with HF </a:t>
                      </a:r>
                      <a:r>
                        <a:rPr lang="en-US" sz="2400" dirty="0" err="1">
                          <a:latin typeface="Times New Roman" charset="0"/>
                          <a:ea typeface="Times New Roman" charset="0"/>
                          <a:cs typeface="Times New Roman" charset="0"/>
                        </a:rPr>
                        <a:t>BsaI</a:t>
                      </a:r>
                      <a:r>
                        <a:rPr lang="en-US" sz="2400" dirty="0">
                          <a:latin typeface="Times New Roman" charset="0"/>
                          <a:ea typeface="Times New Roman" charset="0"/>
                          <a:cs typeface="Times New Roman" charset="0"/>
                        </a:rPr>
                        <a:t> </a:t>
                      </a:r>
                    </a:p>
                    <a:p>
                      <a:pPr marL="457200" indent="-457200">
                        <a:spcAft>
                          <a:spcPts val="600"/>
                        </a:spcAft>
                        <a:buFont typeface="+mj-lt"/>
                        <a:buAutoNum type="arabicPeriod"/>
                      </a:pPr>
                      <a:r>
                        <a:rPr lang="en-US" sz="2400" dirty="0">
                          <a:latin typeface="Times New Roman" charset="0"/>
                          <a:ea typeface="Times New Roman" charset="0"/>
                          <a:cs typeface="Times New Roman" charset="0"/>
                        </a:rPr>
                        <a:t>Purify product and Ligate</a:t>
                      </a:r>
                    </a:p>
                    <a:p>
                      <a:pPr marL="457200" indent="-457200">
                        <a:spcAft>
                          <a:spcPts val="600"/>
                        </a:spcAft>
                        <a:buFont typeface="+mj-lt"/>
                        <a:buAutoNum type="arabicPeriod"/>
                      </a:pPr>
                      <a:r>
                        <a:rPr lang="en-US" sz="2400" dirty="0">
                          <a:latin typeface="Times New Roman" charset="0"/>
                          <a:ea typeface="Times New Roman" charset="0"/>
                          <a:cs typeface="Times New Roman" charset="0"/>
                        </a:rPr>
                        <a:t>Transform </a:t>
                      </a:r>
                      <a:r>
                        <a:rPr lang="en-US" sz="2400" i="1" dirty="0">
                          <a:latin typeface="Times New Roman" charset="0"/>
                          <a:ea typeface="Times New Roman" charset="0"/>
                          <a:cs typeface="Times New Roman" charset="0"/>
                        </a:rPr>
                        <a:t>Agrobacterium </a:t>
                      </a:r>
                      <a:r>
                        <a:rPr lang="en-US" sz="2400" i="0" dirty="0">
                          <a:latin typeface="Times New Roman" charset="0"/>
                          <a:ea typeface="Times New Roman" charset="0"/>
                          <a:cs typeface="Times New Roman" charset="0"/>
                        </a:rPr>
                        <a:t>strain GV3101 + </a:t>
                      </a:r>
                      <a:r>
                        <a:rPr lang="en-US" sz="2400" i="0" dirty="0" err="1">
                          <a:latin typeface="Times New Roman" charset="0"/>
                          <a:ea typeface="Times New Roman" charset="0"/>
                          <a:cs typeface="Times New Roman" charset="0"/>
                        </a:rPr>
                        <a:t>pSOUP</a:t>
                      </a:r>
                      <a:endParaRPr lang="en-US" sz="2400" i="0" dirty="0">
                        <a:latin typeface="Times New Roman" charset="0"/>
                        <a:ea typeface="Times New Roman" charset="0"/>
                        <a:cs typeface="Times New Roman" charset="0"/>
                      </a:endParaRPr>
                    </a:p>
                    <a:p>
                      <a:pPr marL="0" indent="0">
                        <a:spcAft>
                          <a:spcPts val="600"/>
                        </a:spcAft>
                        <a:buFont typeface="+mj-lt"/>
                        <a:buNone/>
                      </a:pPr>
                      <a:r>
                        <a:rPr lang="en-US" sz="2400" b="1" i="0" dirty="0">
                          <a:latin typeface="Times New Roman" charset="0"/>
                          <a:ea typeface="Times New Roman" charset="0"/>
                          <a:cs typeface="Times New Roman" charset="0"/>
                        </a:rPr>
                        <a:t>Infiltration and Microscopy</a:t>
                      </a:r>
                    </a:p>
                    <a:p>
                      <a:pPr marL="457200" indent="-457200">
                        <a:spcAft>
                          <a:spcPts val="600"/>
                        </a:spcAft>
                        <a:buFont typeface="+mj-lt"/>
                        <a:buAutoNum type="arabicPeriod"/>
                      </a:pPr>
                      <a:r>
                        <a:rPr lang="en-US" sz="2400" i="0" dirty="0">
                          <a:latin typeface="Times New Roman" charset="0"/>
                          <a:ea typeface="Times New Roman" charset="0"/>
                          <a:cs typeface="Times New Roman" charset="0"/>
                        </a:rPr>
                        <a:t>Infiltrate with </a:t>
                      </a:r>
                      <a:r>
                        <a:rPr lang="en-US" sz="2400" i="1" dirty="0">
                          <a:latin typeface="Times New Roman" charset="0"/>
                          <a:ea typeface="Times New Roman" charset="0"/>
                          <a:cs typeface="Times New Roman" charset="0"/>
                        </a:rPr>
                        <a:t>N. benthamiana </a:t>
                      </a:r>
                      <a:r>
                        <a:rPr lang="en-US" sz="2400" i="0" dirty="0">
                          <a:latin typeface="Times New Roman" charset="0"/>
                          <a:ea typeface="Times New Roman" charset="0"/>
                          <a:cs typeface="Times New Roman" charset="0"/>
                        </a:rPr>
                        <a:t>with </a:t>
                      </a:r>
                      <a:r>
                        <a:rPr lang="en-US" sz="2400" i="1" dirty="0">
                          <a:latin typeface="Times New Roman" charset="0"/>
                          <a:ea typeface="Times New Roman" charset="0"/>
                          <a:cs typeface="Times New Roman" charset="0"/>
                        </a:rPr>
                        <a:t>Agrobacterium</a:t>
                      </a:r>
                      <a:r>
                        <a:rPr lang="en-US" sz="2400" i="0" dirty="0">
                          <a:latin typeface="Times New Roman" charset="0"/>
                          <a:ea typeface="Times New Roman" charset="0"/>
                          <a:cs typeface="Times New Roman" charset="0"/>
                        </a:rPr>
                        <a:t> containing the gene</a:t>
                      </a:r>
                    </a:p>
                    <a:p>
                      <a:pPr marL="457200" indent="-457200">
                        <a:spcAft>
                          <a:spcPts val="600"/>
                        </a:spcAft>
                        <a:buFont typeface="+mj-lt"/>
                        <a:buAutoNum type="arabicPeriod"/>
                      </a:pPr>
                      <a:r>
                        <a:rPr lang="en-US" sz="2400" i="0" dirty="0">
                          <a:latin typeface="Times New Roman" charset="0"/>
                          <a:ea typeface="Times New Roman" charset="0"/>
                          <a:cs typeface="Times New Roman" charset="0"/>
                        </a:rPr>
                        <a:t>Image with Bio-Rad ZOE cell imager</a:t>
                      </a:r>
                    </a:p>
                  </a:txBody>
                  <a:tcPr marL="302698" marR="302698" marT="227023" marB="37837"/>
                </a:tc>
                <a:extLst>
                  <a:ext uri="{0D108BD9-81ED-4DB2-BD59-A6C34878D82A}">
                    <a16:rowId xmlns:a16="http://schemas.microsoft.com/office/drawing/2014/main" val="10001"/>
                  </a:ext>
                </a:extLst>
              </a:tr>
            </a:tbl>
          </a:graphicData>
        </a:graphic>
      </p:graphicFrame>
      <p:sp>
        <p:nvSpPr>
          <p:cNvPr id="42" name="TextBox 41">
            <a:extLst>
              <a:ext uri="{FF2B5EF4-FFF2-40B4-BE49-F238E27FC236}">
                <a16:creationId xmlns:a16="http://schemas.microsoft.com/office/drawing/2014/main" id="{5CC621C2-7F3A-BAAD-FE1C-96F5C78120C7}"/>
              </a:ext>
            </a:extLst>
          </p:cNvPr>
          <p:cNvSpPr txBox="1">
            <a:spLocks/>
          </p:cNvSpPr>
          <p:nvPr/>
        </p:nvSpPr>
        <p:spPr>
          <a:xfrm>
            <a:off x="24718688" y="17128222"/>
            <a:ext cx="7349431" cy="1631216"/>
          </a:xfrm>
          <a:prstGeom prst="rect">
            <a:avLst/>
          </a:prstGeom>
          <a:noFill/>
        </p:spPr>
        <p:txBody>
          <a:bodyPr wrap="square" lIns="91440" tIns="45720" rIns="91440" bIns="45720" rtlCol="0" anchor="t">
            <a:spAutoFit/>
          </a:bodyPr>
          <a:lstStyle/>
          <a:p>
            <a:r>
              <a:rPr lang="en-US" sz="2000" b="1" u="sng" dirty="0">
                <a:latin typeface="Times New Roman"/>
                <a:ea typeface="Times New Roman" charset="0"/>
                <a:cs typeface="Times New Roman"/>
              </a:rPr>
              <a:t>Acknowledgements</a:t>
            </a:r>
          </a:p>
          <a:p>
            <a:r>
              <a:rPr lang="en-US" sz="2000" dirty="0">
                <a:latin typeface="Times New Roman" charset="0"/>
                <a:ea typeface="Times New Roman" charset="0"/>
                <a:cs typeface="Times New Roman" charset="0"/>
              </a:rPr>
              <a:t>Special thanks to: Dr. Saet-Byul Kim, Dr. Ze Tian Fang, Libia Gomez-Trejo, Lauren Gabriel, Emily Francis, and the UN-L McNair Program Staff</a:t>
            </a:r>
          </a:p>
          <a:p>
            <a:r>
              <a:rPr lang="en-US" sz="2000" b="1" u="sng" dirty="0">
                <a:latin typeface="Times New Roman"/>
                <a:cs typeface="Times New Roman"/>
              </a:rPr>
              <a:t>Funded by:</a:t>
            </a:r>
          </a:p>
        </p:txBody>
      </p:sp>
      <p:cxnSp>
        <p:nvCxnSpPr>
          <p:cNvPr id="26" name="Straight Connector 25">
            <a:extLst>
              <a:ext uri="{FF2B5EF4-FFF2-40B4-BE49-F238E27FC236}">
                <a16:creationId xmlns:a16="http://schemas.microsoft.com/office/drawing/2014/main" id="{C309F3B8-8489-4FA6-66AF-909FBBCD1D32}"/>
              </a:ext>
              <a:ext uri="{C183D7F6-B498-43B3-948B-1728B52AA6E4}">
                <adec:decorative xmlns:adec="http://schemas.microsoft.com/office/drawing/2017/decorative" val="1"/>
              </a:ext>
            </a:extLst>
          </p:cNvPr>
          <p:cNvCxnSpPr>
            <a:cxnSpLocks/>
          </p:cNvCxnSpPr>
          <p:nvPr/>
        </p:nvCxnSpPr>
        <p:spPr>
          <a:xfrm flipV="1">
            <a:off x="6081779" y="6874998"/>
            <a:ext cx="194582" cy="75873"/>
          </a:xfrm>
          <a:prstGeom prst="line">
            <a:avLst/>
          </a:prstGeom>
          <a:ln/>
        </p:spPr>
        <p:style>
          <a:lnRef idx="1">
            <a:schemeClr val="dk1"/>
          </a:lnRef>
          <a:fillRef idx="0">
            <a:schemeClr val="dk1"/>
          </a:fillRef>
          <a:effectRef idx="0">
            <a:schemeClr val="dk1"/>
          </a:effectRef>
          <a:fontRef idx="minor">
            <a:schemeClr val="tx1"/>
          </a:fontRef>
        </p:style>
      </p:cxnSp>
      <p:pic>
        <p:nvPicPr>
          <p:cNvPr id="8" name="Picture 7">
            <a:extLst>
              <a:ext uri="{FF2B5EF4-FFF2-40B4-BE49-F238E27FC236}">
                <a16:creationId xmlns:a16="http://schemas.microsoft.com/office/drawing/2014/main" id="{2B6D70C3-C7ED-1200-4838-3EB9B12A6EE7}"/>
              </a:ext>
              <a:ext uri="{C183D7F6-B498-43B3-948B-1728B52AA6E4}">
                <adec:decorative xmlns:adec="http://schemas.microsoft.com/office/drawing/2017/decorative" val="1"/>
              </a:ext>
            </a:extLst>
          </p:cNvPr>
          <p:cNvPicPr>
            <a:picLocks noChangeAspect="1"/>
          </p:cNvPicPr>
          <p:nvPr/>
        </p:nvPicPr>
        <p:blipFill>
          <a:blip r:embed="rId11"/>
          <a:stretch>
            <a:fillRect/>
          </a:stretch>
        </p:blipFill>
        <p:spPr>
          <a:xfrm>
            <a:off x="24777053" y="18851754"/>
            <a:ext cx="1191539" cy="1191539"/>
          </a:xfrm>
          <a:prstGeom prst="rect">
            <a:avLst/>
          </a:prstGeom>
        </p:spPr>
      </p:pic>
      <p:pic>
        <p:nvPicPr>
          <p:cNvPr id="14" name="Picture 13">
            <a:extLst>
              <a:ext uri="{FF2B5EF4-FFF2-40B4-BE49-F238E27FC236}">
                <a16:creationId xmlns:a16="http://schemas.microsoft.com/office/drawing/2014/main" id="{53F0ACD1-1A59-6845-48DB-8774125C0E6A}"/>
              </a:ext>
              <a:ext uri="{C183D7F6-B498-43B3-948B-1728B52AA6E4}">
                <adec:decorative xmlns:adec="http://schemas.microsoft.com/office/drawing/2017/decorative" val="1"/>
              </a:ext>
            </a:extLst>
          </p:cNvPr>
          <p:cNvPicPr>
            <a:picLocks noChangeAspect="1"/>
          </p:cNvPicPr>
          <p:nvPr/>
        </p:nvPicPr>
        <p:blipFill>
          <a:blip r:embed="rId12" cstate="email">
            <a:extLst>
              <a:ext uri="{28A0092B-C50C-407E-A947-70E740481C1C}">
                <a14:useLocalDpi xmlns:a14="http://schemas.microsoft.com/office/drawing/2010/main" val="0"/>
              </a:ext>
            </a:extLst>
          </a:blip>
          <a:stretch>
            <a:fillRect/>
          </a:stretch>
        </p:blipFill>
        <p:spPr>
          <a:xfrm>
            <a:off x="26493082" y="18977123"/>
            <a:ext cx="3880631" cy="944576"/>
          </a:xfrm>
          <a:prstGeom prst="rect">
            <a:avLst/>
          </a:prstGeom>
        </p:spPr>
      </p:pic>
      <p:pic>
        <p:nvPicPr>
          <p:cNvPr id="27" name="Picture 26">
            <a:extLst>
              <a:ext uri="{FF2B5EF4-FFF2-40B4-BE49-F238E27FC236}">
                <a16:creationId xmlns:a16="http://schemas.microsoft.com/office/drawing/2014/main" id="{F277DD5D-2505-63D5-7F55-EFC455BF614F}"/>
              </a:ext>
              <a:ext uri="{C183D7F6-B498-43B3-948B-1728B52AA6E4}">
                <adec:decorative xmlns:adec="http://schemas.microsoft.com/office/drawing/2017/decorative" val="1"/>
              </a:ext>
            </a:extLst>
          </p:cNvPr>
          <p:cNvPicPr>
            <a:picLocks noChangeAspect="1"/>
          </p:cNvPicPr>
          <p:nvPr/>
        </p:nvPicPr>
        <p:blipFill>
          <a:blip r:embed="rId13"/>
          <a:stretch>
            <a:fillRect/>
          </a:stretch>
        </p:blipFill>
        <p:spPr>
          <a:xfrm>
            <a:off x="30727179" y="18836137"/>
            <a:ext cx="1340940" cy="1191539"/>
          </a:xfrm>
          <a:prstGeom prst="rect">
            <a:avLst/>
          </a:prstGeom>
        </p:spPr>
      </p:pic>
    </p:spTree>
    <p:extLst>
      <p:ext uri="{BB962C8B-B14F-4D97-AF65-F5344CB8AC3E}">
        <p14:creationId xmlns:p14="http://schemas.microsoft.com/office/powerpoint/2010/main" val="210137507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E61D76EEB37C549B6E28706C8E5EC9B" ma:contentTypeVersion="20" ma:contentTypeDescription="Create a new document." ma:contentTypeScope="" ma:versionID="eaf2571d0aeb7bf0a55837f8c43b9f4e">
  <xsd:schema xmlns:xsd="http://www.w3.org/2001/XMLSchema" xmlns:xs="http://www.w3.org/2001/XMLSchema" xmlns:p="http://schemas.microsoft.com/office/2006/metadata/properties" xmlns:ns2="17b5c4ec-b2b3-4728-a901-249b5e2fb9b1" xmlns:ns3="50c719c5-2c67-4318-be76-84cb22c06282" targetNamespace="http://schemas.microsoft.com/office/2006/metadata/properties" ma:root="true" ma:fieldsID="e94964875f000bfa705487fd64829814" ns2:_="" ns3:_="">
    <xsd:import namespace="17b5c4ec-b2b3-4728-a901-249b5e2fb9b1"/>
    <xsd:import namespace="50c719c5-2c67-4318-be76-84cb22c06282"/>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MediaServiceGenerationTime" minOccurs="0"/>
                <xsd:element ref="ns2:MediaServiceEventHashCode" minOccurs="0"/>
                <xsd:element ref="ns2:MediaServiceOCR" minOccurs="0"/>
                <xsd:element ref="ns2:lcf76f155ced4ddcb4097134ff3c332f" minOccurs="0"/>
                <xsd:element ref="ns3:TaxCatchAll"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b5c4ec-b2b3-4728-a901-249b5e2fb9b1" elementFormDefault="qualified">
    <xsd:import namespace="http://schemas.microsoft.com/office/2006/documentManagement/types"/>
    <xsd:import namespace="http://schemas.microsoft.com/office/infopath/2007/PartnerControls"/>
    <xsd:element name="MediaServiceMetadata" ma:index="4" nillable="true" ma:displayName="MediaServiceMetadata" ma:hidden="true" ma:internalName="MediaServiceMetadata" ma:readOnly="true">
      <xsd:simpleType>
        <xsd:restriction base="dms:Note"/>
      </xsd:simpleType>
    </xsd:element>
    <xsd:element name="MediaServiceFastMetadata" ma:index="5" nillable="true" ma:displayName="MediaServiceFastMetadata" ma:hidden="true" ma:internalName="MediaServiceFastMetadata" ma:readOnly="true">
      <xsd:simpleType>
        <xsd:restriction base="dms:Note"/>
      </xsd:simpleType>
    </xsd:element>
    <xsd:element name="MediaLengthInSeconds" ma:index="6" nillable="true" ma:displayName="MediaLengthInSeconds" ma:description="" ma:internalName="MediaLengthInSeconds" ma:readOnly="true">
      <xsd:simpleType>
        <xsd:restriction base="dms:Unknown"/>
      </xsd:simpleType>
    </xsd:element>
    <xsd:element name="MediaServiceDateTaken" ma:index="7" nillable="true" ma:displayName="MediaServiceDateTaken" ma:description="" ma:hidden="true" ma:internalName="MediaServiceDateTaken" ma:readOnly="true">
      <xsd:simpleType>
        <xsd:restriction base="dms:Text"/>
      </xsd:simpleType>
    </xsd:element>
    <xsd:element name="MediaServiceGenerationTime" ma:index="8" nillable="true" ma:displayName="MediaServiceGenerationTime" ma:hidden="true" ma:internalName="MediaServiceGenerationTime" ma:readOnly="true">
      <xsd:simpleType>
        <xsd:restriction base="dms:Text"/>
      </xsd:simpleType>
    </xsd:element>
    <xsd:element name="MediaServiceEventHashCode" ma:index="9" nillable="true" ma:displayName="MediaServiceEventHashCode" ma:hidden="true" ma:internalName="MediaServiceEventHashCode" ma:readOnly="true">
      <xsd:simpleType>
        <xsd:restriction base="dms:Text"/>
      </xsd:simpleType>
    </xsd:element>
    <xsd:element name="MediaServiceOCR" ma:index="10" nillable="true" ma:displayName="Extracted Text" ma:internalName="MediaServiceOCR" ma:readOnly="true">
      <xsd:simpleType>
        <xsd:restriction base="dms:Note">
          <xsd:maxLength value="255"/>
        </xsd:restriction>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37fa96fb-b0ee-4967-af60-c778f60915c5" ma:termSetId="09814cd3-568e-fe90-9814-8d621ff8fb84" ma:anchorId="fba54fb3-c3e1-fe81-a776-ca4b69148c4d" ma:open="true" ma:isKeyword="false">
      <xsd:complexType>
        <xsd:sequence>
          <xsd:element ref="pc:Terms" minOccurs="0" maxOccurs="1"/>
        </xsd:sequence>
      </xsd:complexType>
    </xsd:element>
    <xsd:element name="MediaServiceLocation" ma:index="14" nillable="true" ma:displayName="Location" ma:description="" ma:internalName="MediaServiceLocation"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BillingMetadata" ma:index="1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0c719c5-2c67-4318-be76-84cb22c06282"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adc8ff10-dabb-44b9-9155-b5e15edc533b}" ma:internalName="TaxCatchAll" ma:showField="CatchAllData" ma:web="50c719c5-2c67-4318-be76-84cb22c0628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8"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50c719c5-2c67-4318-be76-84cb22c06282" xsi:nil="true"/>
    <lcf76f155ced4ddcb4097134ff3c332f xmlns="17b5c4ec-b2b3-4728-a901-249b5e2fb9b1">
      <Terms xmlns="http://schemas.microsoft.com/office/infopath/2007/PartnerControls"/>
    </lcf76f155ced4ddcb4097134ff3c332f>
  </documentManagement>
</p:properties>
</file>

<file path=customXml/item3.xml><?xml version="1.0" encoding="utf-8"?>
<?mso-contentType ?>
<FormTemplates xmlns="http://schemas.microsoft.com/sharepoint/v3/contenttype/forms"/>
</file>

<file path=customXml/itemProps1.xml><?xml version="1.0" encoding="utf-8"?>
<ds:datastoreItem xmlns:ds="http://schemas.openxmlformats.org/officeDocument/2006/customXml" ds:itemID="{336F86E8-668A-4B91-BB7B-009FA1095FE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7b5c4ec-b2b3-4728-a901-249b5e2fb9b1"/>
    <ds:schemaRef ds:uri="50c719c5-2c67-4318-be76-84cb22c0628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0CA7414-36F9-463A-AE54-6B7A04D78362}">
  <ds:schemaRefs>
    <ds:schemaRef ds:uri="http://schemas.microsoft.com/office/infopath/2007/PartnerControls"/>
    <ds:schemaRef ds:uri="http://schemas.microsoft.com/office/2006/documentManagement/types"/>
    <ds:schemaRef ds:uri="http://purl.org/dc/dcmitype/"/>
    <ds:schemaRef ds:uri="http://purl.org/dc/elements/1.1/"/>
    <ds:schemaRef ds:uri="http://schemas.openxmlformats.org/package/2006/metadata/core-properties"/>
    <ds:schemaRef ds:uri="http://www.w3.org/XML/1998/namespace"/>
    <ds:schemaRef ds:uri="50c719c5-2c67-4318-be76-84cb22c06282"/>
    <ds:schemaRef ds:uri="17b5c4ec-b2b3-4728-a901-249b5e2fb9b1"/>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CA01420D-5EB3-4051-B63C-1F2B42F0A56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1451</TotalTime>
  <Words>730</Words>
  <Application>Microsoft Macintosh PowerPoint</Application>
  <PresentationFormat>Custom</PresentationFormat>
  <Paragraphs>58</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Emily Slattery</dc:creator>
  <cp:lastModifiedBy>Carol Boehler</cp:lastModifiedBy>
  <cp:revision>46</cp:revision>
  <dcterms:created xsi:type="dcterms:W3CDTF">2017-05-17T16:18:50Z</dcterms:created>
  <dcterms:modified xsi:type="dcterms:W3CDTF">2026-09-15T18:34:23Z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0x010100DE61D76EEB37C549B6E28706C8E5EC9B</vt:lpwstr>
  </property>
  <property fmtid="{D5CDD505-2E9C-101B-9397-08002B2CF9AE}" pid="3" name="MediaServiceImageTags">
    <vt:lpwstr/>
  </property>
</Properties>
</file>